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72" r:id="rId6"/>
  </p:sldMasterIdLst>
  <p:notesMasterIdLst>
    <p:notesMasterId r:id="rId42"/>
  </p:notesMasterIdLst>
  <p:sldIdLst>
    <p:sldId id="291" r:id="rId7"/>
    <p:sldId id="289" r:id="rId8"/>
    <p:sldId id="332" r:id="rId9"/>
    <p:sldId id="388" r:id="rId10"/>
    <p:sldId id="390" r:id="rId11"/>
    <p:sldId id="372" r:id="rId12"/>
    <p:sldId id="392" r:id="rId13"/>
    <p:sldId id="361" r:id="rId14"/>
    <p:sldId id="405" r:id="rId15"/>
    <p:sldId id="406" r:id="rId16"/>
    <p:sldId id="403" r:id="rId17"/>
    <p:sldId id="396" r:id="rId18"/>
    <p:sldId id="408" r:id="rId19"/>
    <p:sldId id="398" r:id="rId20"/>
    <p:sldId id="338" r:id="rId21"/>
    <p:sldId id="300" r:id="rId22"/>
    <p:sldId id="394" r:id="rId23"/>
    <p:sldId id="391" r:id="rId24"/>
    <p:sldId id="347" r:id="rId25"/>
    <p:sldId id="348" r:id="rId26"/>
    <p:sldId id="349" r:id="rId27"/>
    <p:sldId id="351" r:id="rId28"/>
    <p:sldId id="354" r:id="rId29"/>
    <p:sldId id="355" r:id="rId30"/>
    <p:sldId id="356" r:id="rId31"/>
    <p:sldId id="357" r:id="rId32"/>
    <p:sldId id="352" r:id="rId33"/>
    <p:sldId id="353" r:id="rId34"/>
    <p:sldId id="350" r:id="rId35"/>
    <p:sldId id="358" r:id="rId36"/>
    <p:sldId id="340" r:id="rId37"/>
    <p:sldId id="316" r:id="rId38"/>
    <p:sldId id="401" r:id="rId39"/>
    <p:sldId id="402" r:id="rId40"/>
    <p:sldId id="299" r:id="rId41"/>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Day" initials="CD" lastIdx="1" clrIdx="0">
    <p:extLst/>
  </p:cmAuthor>
  <p:cmAuthor id="2" name="Maureen OConnor" initials="MO"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7256" autoAdjust="0"/>
  </p:normalViewPr>
  <p:slideViewPr>
    <p:cSldViewPr snapToGrid="0">
      <p:cViewPr>
        <p:scale>
          <a:sx n="70" d="100"/>
          <a:sy n="70" d="100"/>
        </p:scale>
        <p:origin x="-1428" y="-8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commentAuthors" Target="commentAuthor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CD80BA95-9D0B-4487-9693-863F2571F8F2}" type="datetimeFigureOut">
              <a:rPr lang="en-US" smtClean="0"/>
              <a:t>10/12/2018</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B9AC3188-1BC3-44F2-B278-7ADFF205F446}"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AC3188-1BC3-44F2-B278-7ADFF205F446}" type="slidenum">
              <a:rPr lang="en-US" smtClean="0"/>
              <a:t>1</a:t>
            </a:fld>
            <a:endParaRPr lang="en-US"/>
          </a:p>
        </p:txBody>
      </p:sp>
    </p:spTree>
    <p:extLst>
      <p:ext uri="{BB962C8B-B14F-4D97-AF65-F5344CB8AC3E}">
        <p14:creationId xmlns:p14="http://schemas.microsoft.com/office/powerpoint/2010/main" val="3213288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fld id="{B9AC3188-1BC3-44F2-B278-7ADFF205F446}" type="slidenum">
              <a:rPr lang="en-US" smtClean="0"/>
              <a:t>10</a:t>
            </a:fld>
            <a:endParaRPr lang="en-US"/>
          </a:p>
        </p:txBody>
      </p:sp>
    </p:spTree>
    <p:extLst>
      <p:ext uri="{BB962C8B-B14F-4D97-AF65-F5344CB8AC3E}">
        <p14:creationId xmlns:p14="http://schemas.microsoft.com/office/powerpoint/2010/main" val="1289414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fld id="{B9AC3188-1BC3-44F2-B278-7ADFF205F446}" type="slidenum">
              <a:rPr lang="en-US" smtClean="0"/>
              <a:t>11</a:t>
            </a:fld>
            <a:endParaRPr lang="en-US"/>
          </a:p>
        </p:txBody>
      </p:sp>
    </p:spTree>
    <p:extLst>
      <p:ext uri="{BB962C8B-B14F-4D97-AF65-F5344CB8AC3E}">
        <p14:creationId xmlns:p14="http://schemas.microsoft.com/office/powerpoint/2010/main" val="3365849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fld id="{B9AC3188-1BC3-44F2-B278-7ADFF205F446}" type="slidenum">
              <a:rPr lang="en-US" smtClean="0"/>
              <a:t>12</a:t>
            </a:fld>
            <a:endParaRPr lang="en-US"/>
          </a:p>
        </p:txBody>
      </p:sp>
    </p:spTree>
    <p:extLst>
      <p:ext uri="{BB962C8B-B14F-4D97-AF65-F5344CB8AC3E}">
        <p14:creationId xmlns:p14="http://schemas.microsoft.com/office/powerpoint/2010/main" val="19890919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fld id="{B9AC3188-1BC3-44F2-B278-7ADFF205F446}" type="slidenum">
              <a:rPr lang="en-US" smtClean="0"/>
              <a:t>13</a:t>
            </a:fld>
            <a:endParaRPr lang="en-US"/>
          </a:p>
        </p:txBody>
      </p:sp>
    </p:spTree>
    <p:extLst>
      <p:ext uri="{BB962C8B-B14F-4D97-AF65-F5344CB8AC3E}">
        <p14:creationId xmlns:p14="http://schemas.microsoft.com/office/powerpoint/2010/main" val="6694459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fld id="{B9AC3188-1BC3-44F2-B278-7ADFF205F446}" type="slidenum">
              <a:rPr lang="en-US" smtClean="0"/>
              <a:t>14</a:t>
            </a:fld>
            <a:endParaRPr lang="en-US"/>
          </a:p>
        </p:txBody>
      </p:sp>
    </p:spTree>
    <p:extLst>
      <p:ext uri="{BB962C8B-B14F-4D97-AF65-F5344CB8AC3E}">
        <p14:creationId xmlns:p14="http://schemas.microsoft.com/office/powerpoint/2010/main" val="3092129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AC3188-1BC3-44F2-B278-7ADFF205F446}" type="slidenum">
              <a:rPr lang="en-US" smtClean="0"/>
              <a:t>15</a:t>
            </a:fld>
            <a:endParaRPr lang="en-US"/>
          </a:p>
        </p:txBody>
      </p:sp>
    </p:spTree>
    <p:extLst>
      <p:ext uri="{BB962C8B-B14F-4D97-AF65-F5344CB8AC3E}">
        <p14:creationId xmlns:p14="http://schemas.microsoft.com/office/powerpoint/2010/main" val="591038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Technical Committees are recruited in advance to ensure balanced participation of 3-4 members from four different stakeholder groups:</a:t>
            </a:r>
            <a:endParaRPr lang="en-US" dirty="0"/>
          </a:p>
          <a:p>
            <a:pPr lvl="0"/>
            <a:r>
              <a:rPr lang="en-US" u="sng" dirty="0"/>
              <a:t>Patients and family</a:t>
            </a:r>
            <a:r>
              <a:rPr lang="en-US" dirty="0"/>
              <a:t>: Individuals who are currently, or in recent past have had experience accessing the health system.</a:t>
            </a:r>
          </a:p>
          <a:p>
            <a:pPr lvl="0"/>
            <a:r>
              <a:rPr lang="en-US" u="sng" dirty="0"/>
              <a:t>Product users/potential product users</a:t>
            </a:r>
            <a:r>
              <a:rPr lang="en-US" dirty="0"/>
              <a:t>: A representative from a healthcare organization or other potential end-users of the standards.</a:t>
            </a:r>
          </a:p>
          <a:p>
            <a:pPr lvl="0"/>
            <a:r>
              <a:rPr lang="en-US" u="sng" dirty="0"/>
              <a:t>Government/healthcare stakeholder/policy maker</a:t>
            </a:r>
            <a:r>
              <a:rPr lang="en-US" dirty="0"/>
              <a:t>: Members from a government ministry (health or otherwise), as well as pseudo government bodies such as health quality councils or associations.</a:t>
            </a:r>
          </a:p>
          <a:p>
            <a:pPr lvl="0"/>
            <a:r>
              <a:rPr lang="en-US" u="sng" dirty="0"/>
              <a:t>General interest</a:t>
            </a:r>
            <a:r>
              <a:rPr lang="en-US" dirty="0"/>
              <a:t>: Those with subject-matter expertise in applied research, academia, or representatives from the private-sector industry.</a:t>
            </a:r>
          </a:p>
          <a:p>
            <a:pPr lvl="0"/>
            <a:endParaRPr lang="en-US" dirty="0"/>
          </a:p>
          <a:p>
            <a:pPr lvl="0"/>
            <a:r>
              <a:rPr lang="en-CA" sz="2000" dirty="0"/>
              <a:t>Purpose is to provide expertise &amp; guidance during the revisions of the standard</a:t>
            </a:r>
          </a:p>
          <a:p>
            <a:r>
              <a:rPr lang="en-CA" sz="2000" dirty="0"/>
              <a:t>Representation from clients and family members, product users, stakeholders, and general interest</a:t>
            </a:r>
          </a:p>
          <a:p>
            <a:pPr lvl="1">
              <a:buFont typeface="Arial" panose="020B0604020202020204" pitchFamily="34" charset="0"/>
              <a:buChar char="•"/>
            </a:pPr>
            <a:r>
              <a:rPr lang="en-CA" sz="2000" dirty="0"/>
              <a:t>Global participation </a:t>
            </a:r>
          </a:p>
          <a:p>
            <a:r>
              <a:rPr lang="en-CA" sz="2000" dirty="0"/>
              <a:t>Participation in 1 in-person meeting, and at least 2 teleconferences </a:t>
            </a:r>
          </a:p>
          <a:p>
            <a:r>
              <a:rPr lang="en-CA" sz="2000" b="1" dirty="0"/>
              <a:t>Voting on content</a:t>
            </a:r>
          </a:p>
          <a:p>
            <a:endParaRPr lang="en-CA" sz="2000" dirty="0"/>
          </a:p>
          <a:p>
            <a:pPr lvl="0"/>
            <a:r>
              <a:rPr lang="en-US" sz="2000" dirty="0"/>
              <a:t>Each of TC members brings the perspective of a specific group of key stakeholders</a:t>
            </a:r>
          </a:p>
          <a:p>
            <a:pPr lvl="0"/>
            <a:r>
              <a:rPr lang="en-US" sz="2000" dirty="0"/>
              <a:t>Member term is for 2-3 years and can be renewed</a:t>
            </a:r>
          </a:p>
          <a:p>
            <a:pPr lvl="0"/>
            <a:r>
              <a:rPr lang="en-US" sz="2000" dirty="0"/>
              <a:t>Committee is chaired by Program Manager and Technical Committee member</a:t>
            </a:r>
          </a:p>
          <a:p>
            <a:pPr lvl="0"/>
            <a:endParaRPr lang="en-US" sz="2000" dirty="0"/>
          </a:p>
          <a:p>
            <a:pPr lvl="0"/>
            <a:r>
              <a:rPr lang="en-US" sz="2000" dirty="0"/>
              <a:t>Solutions- standard development is not the only objective of the TC. Solutions can include other types of publications, identifying new areas for standards development or other projects, identifying sponsorship opportunities- TC members take an active leadership role.</a:t>
            </a:r>
          </a:p>
          <a:p>
            <a:endParaRPr lang="en-CA" sz="2000" dirty="0"/>
          </a:p>
          <a:p>
            <a:endParaRPr lang="en-CA" sz="2000" dirty="0"/>
          </a:p>
          <a:p>
            <a:pPr lvl="0"/>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defTabSz="931774">
              <a:defRPr/>
            </a:pPr>
            <a:fld id="{B9AC3188-1BC3-44F2-B278-7ADFF205F446}" type="slidenum">
              <a:rPr lang="en-US" sz="1800" kern="0">
                <a:solidFill>
                  <a:sysClr val="windowText" lastClr="000000"/>
                </a:solidFill>
              </a:rPr>
              <a:pPr defTabSz="931774">
                <a:defRPr/>
              </a:pPr>
              <a:t>16</a:t>
            </a:fld>
            <a:endParaRPr lang="en-US" sz="1800" kern="0">
              <a:solidFill>
                <a:sysClr val="windowText" lastClr="000000"/>
              </a:solidFill>
            </a:endParaRPr>
          </a:p>
        </p:txBody>
      </p:sp>
    </p:spTree>
    <p:extLst>
      <p:ext uri="{BB962C8B-B14F-4D97-AF65-F5344CB8AC3E}">
        <p14:creationId xmlns:p14="http://schemas.microsoft.com/office/powerpoint/2010/main" val="837856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To oversee the development of standard(s) related to the subject matter under the Committee’s purview.</a:t>
            </a:r>
          </a:p>
          <a:p>
            <a:pPr lvl="0"/>
            <a:r>
              <a:rPr lang="en-US" dirty="0"/>
              <a:t>To monitor, identify, and provide strategic guidance to Health Standards Organization (“HSO”) on emerging areas of importance within the scope of the Technical Committee. This may include, but is not limited to, proposing project proposals for the development of new standards. </a:t>
            </a:r>
          </a:p>
          <a:p>
            <a:pPr lvl="0"/>
            <a:r>
              <a:rPr lang="en-US" dirty="0"/>
              <a:t>To provide information on new developments and trends related to the subject matter area</a:t>
            </a:r>
          </a:p>
          <a:p>
            <a:pPr lvl="0"/>
            <a:r>
              <a:rPr lang="en-US" dirty="0"/>
              <a:t>To evaluate and approve Leading Practices submissions.</a:t>
            </a:r>
          </a:p>
          <a:p>
            <a:pPr lvl="0"/>
            <a:r>
              <a:rPr lang="en-US" dirty="0"/>
              <a:t>To provide guidance to HSO staff on standard(s) related interpretation questions and inquiries related to technical content of the standard(s)</a:t>
            </a:r>
          </a:p>
          <a:p>
            <a:pPr lvl="0"/>
            <a:r>
              <a:rPr lang="en-US" dirty="0"/>
              <a:t>Identifying sponsorship and endorsement opportunities</a:t>
            </a:r>
          </a:p>
          <a:p>
            <a:pPr lvl="0"/>
            <a:endParaRPr lang="en-US" dirty="0"/>
          </a:p>
          <a:p>
            <a:pPr lvl="0"/>
            <a:r>
              <a:rPr lang="en-CA" dirty="0"/>
              <a:t>TCs will be responsible for:</a:t>
            </a:r>
            <a:endParaRPr lang="en-US" dirty="0"/>
          </a:p>
          <a:p>
            <a:pPr marL="174708" indent="-174708">
              <a:buFont typeface="Arial" panose="020B0604020202020204" pitchFamily="34" charset="0"/>
              <a:buChar char="•"/>
            </a:pPr>
            <a:r>
              <a:rPr lang="en-CA" dirty="0"/>
              <a:t>The development of standards related to the subject matter under the Committee’s purview, including oversight of the relevant Working Groups.</a:t>
            </a:r>
            <a:endParaRPr lang="en-US" dirty="0"/>
          </a:p>
          <a:p>
            <a:pPr marL="174708" indent="-174708">
              <a:buFont typeface="Arial" panose="020B0604020202020204" pitchFamily="34" charset="0"/>
              <a:buChar char="•"/>
            </a:pPr>
            <a:r>
              <a:rPr lang="en-CA" dirty="0"/>
              <a:t>Monitoring, identifying, and providing strategic guidance to HSO on emerging areas of importance. This may include, but is not limited to, initiating project proposals for the development of new standards.</a:t>
            </a:r>
            <a:endParaRPr lang="en-US" dirty="0"/>
          </a:p>
          <a:p>
            <a:pPr marL="174708" indent="-174708">
              <a:buFont typeface="Arial" panose="020B0604020202020204" pitchFamily="34" charset="0"/>
              <a:buChar char="•"/>
            </a:pPr>
            <a:r>
              <a:rPr lang="en-CA" dirty="0"/>
              <a:t>Identifying affected stakeholders, potential users and key opinion leaders. </a:t>
            </a:r>
            <a:endParaRPr lang="en-US" dirty="0"/>
          </a:p>
          <a:p>
            <a:pPr marL="174708" indent="-174708">
              <a:buFont typeface="Arial" panose="020B0604020202020204" pitchFamily="34" charset="0"/>
              <a:buChar char="•"/>
            </a:pPr>
            <a:r>
              <a:rPr lang="en-CA" dirty="0"/>
              <a:t>Aiding HSO staff in questions from standard users on interpretation of requirements/criteria.</a:t>
            </a:r>
            <a:endParaRPr lang="en-US" dirty="0"/>
          </a:p>
          <a:p>
            <a:pPr marL="174708" indent="-174708">
              <a:buFont typeface="Arial" panose="020B0604020202020204" pitchFamily="34" charset="0"/>
              <a:buChar char="•"/>
            </a:pPr>
            <a:r>
              <a:rPr lang="en-CA" dirty="0"/>
              <a:t>Responding to requests for speaking engagements that HSO will receive on the standard(s) portfolio of the Technical Committee.</a:t>
            </a:r>
            <a:endParaRPr lang="en-US" dirty="0"/>
          </a:p>
          <a:p>
            <a:pPr marL="174708" indent="-174708">
              <a:buFont typeface="Arial" panose="020B0604020202020204" pitchFamily="34" charset="0"/>
              <a:buChar char="•"/>
            </a:pPr>
            <a:r>
              <a:rPr lang="en-CA" dirty="0"/>
              <a:t>Contributing to standards activation by identifying implementation practices to assist users in implementing requirements/criteria.</a:t>
            </a:r>
            <a:endParaRPr lang="en-US" dirty="0"/>
          </a:p>
          <a:p>
            <a:pPr marL="174708" indent="-174708">
              <a:buFont typeface="Arial" panose="020B0604020202020204" pitchFamily="34" charset="0"/>
              <a:buChar char="•"/>
            </a:pPr>
            <a:r>
              <a:rPr lang="en-CA" dirty="0"/>
              <a:t>Providing oversight (review and approval) of Leading Practices in the relevant field.</a:t>
            </a:r>
            <a:endParaRPr lang="en-US" dirty="0"/>
          </a:p>
          <a:p>
            <a:pPr lvl="0"/>
            <a:endParaRPr lang="en-US" dirty="0"/>
          </a:p>
        </p:txBody>
      </p:sp>
      <p:sp>
        <p:nvSpPr>
          <p:cNvPr id="4" name="Slide Number Placeholder 3"/>
          <p:cNvSpPr>
            <a:spLocks noGrp="1"/>
          </p:cNvSpPr>
          <p:nvPr>
            <p:ph type="sldNum" sz="quarter" idx="10"/>
          </p:nvPr>
        </p:nvSpPr>
        <p:spPr/>
        <p:txBody>
          <a:bodyPr/>
          <a:lstStyle/>
          <a:p>
            <a:fld id="{B9AC3188-1BC3-44F2-B278-7ADFF205F446}" type="slidenum">
              <a:rPr lang="en-US" smtClean="0"/>
              <a:t>17</a:t>
            </a:fld>
            <a:endParaRPr lang="en-US"/>
          </a:p>
        </p:txBody>
      </p:sp>
    </p:spTree>
    <p:extLst>
      <p:ext uri="{BB962C8B-B14F-4D97-AF65-F5344CB8AC3E}">
        <p14:creationId xmlns:p14="http://schemas.microsoft.com/office/powerpoint/2010/main" val="27068595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AC3188-1BC3-44F2-B278-7ADFF205F446}" type="slidenum">
              <a:rPr lang="en-US" smtClean="0"/>
              <a:t>18</a:t>
            </a:fld>
            <a:endParaRPr lang="en-US"/>
          </a:p>
        </p:txBody>
      </p:sp>
    </p:spTree>
    <p:extLst>
      <p:ext uri="{BB962C8B-B14F-4D97-AF65-F5344CB8AC3E}">
        <p14:creationId xmlns:p14="http://schemas.microsoft.com/office/powerpoint/2010/main" val="29581124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b="1" dirty="0"/>
              <a:t>The standards respond to a need: </a:t>
            </a:r>
            <a:r>
              <a:rPr lang="en-CA" dirty="0"/>
              <a:t>HSO responds to a need or request from industry or other stakeholders such as end users. </a:t>
            </a:r>
            <a:endParaRPr lang="en-US" dirty="0"/>
          </a:p>
          <a:p>
            <a:r>
              <a:rPr lang="en-CA" b="1" dirty="0"/>
              <a:t> </a:t>
            </a:r>
            <a:endParaRPr lang="en-US" dirty="0"/>
          </a:p>
          <a:p>
            <a:pPr lvl="0"/>
            <a:r>
              <a:rPr lang="en-CA" b="1" dirty="0"/>
              <a:t>The standards make health care human: </a:t>
            </a:r>
            <a:r>
              <a:rPr lang="en-CA" dirty="0"/>
              <a:t>The standards are centred on the needs of patients and families and foster compassion, listening and respectful communication. </a:t>
            </a:r>
            <a:endParaRPr lang="en-US" dirty="0"/>
          </a:p>
          <a:p>
            <a:r>
              <a:rPr lang="en-CA" b="1" dirty="0"/>
              <a:t> </a:t>
            </a:r>
            <a:endParaRPr lang="en-US" dirty="0"/>
          </a:p>
          <a:p>
            <a:pPr lvl="0"/>
            <a:r>
              <a:rPr lang="en-CA" b="1" dirty="0"/>
              <a:t>The standards redirect healthcare efforts towards a better state: </a:t>
            </a:r>
            <a:r>
              <a:rPr lang="en-CA" dirty="0"/>
              <a:t>The standards are developed with the goal of improving health outcomes for patients, families and communities served.</a:t>
            </a:r>
            <a:endParaRPr lang="en-US" dirty="0"/>
          </a:p>
          <a:p>
            <a:endParaRPr lang="en-CA" dirty="0"/>
          </a:p>
          <a:p>
            <a:pPr lvl="0"/>
            <a:r>
              <a:rPr lang="en-CA" b="1" dirty="0"/>
              <a:t>The standards work across the system: </a:t>
            </a:r>
            <a:r>
              <a:rPr lang="en-CA" dirty="0"/>
              <a:t>The standards are built with all sectors of the health care system in mind and through assessment manuals, compliance assessment of the standards is scalable to the needs of large, small, simple or complex organizations. </a:t>
            </a:r>
            <a:endParaRPr lang="en-US" dirty="0"/>
          </a:p>
          <a:p>
            <a:r>
              <a:rPr lang="en-CA" b="1" dirty="0"/>
              <a:t> </a:t>
            </a:r>
            <a:endParaRPr lang="en-US" dirty="0"/>
          </a:p>
          <a:p>
            <a:pPr lvl="0"/>
            <a:r>
              <a:rPr lang="en-CA" b="1" dirty="0"/>
              <a:t>The standards demonstrate Canadian relevancy and pertinence to other jurisdictions, as appropriate: </a:t>
            </a:r>
            <a:r>
              <a:rPr lang="en-CA" dirty="0"/>
              <a:t>The standards respond to strategic health and patient safety needs in the marketplace. They address strategic needs of stakeholders including language requirements, type of standard, decisions to revise standards, and needs due to geographical spread and location. Research is done to address emerging health and patient safety findings and to confirm needs by engaging affected stakeholders, be it Authorities Having Jurisdiction (AHJ), product users and/or patients and families. This information is used to inform decisions regarding maintenance of standards, decisions to support accreditation/certification programs, and to transition users to a different standard set. </a:t>
            </a:r>
          </a:p>
          <a:p>
            <a:pPr lvl="0"/>
            <a:endParaRPr lang="en-CA" dirty="0"/>
          </a:p>
          <a:p>
            <a:pPr defTabSz="931774">
              <a:defRPr/>
            </a:pPr>
            <a:r>
              <a:rPr lang="en-CA" b="1" dirty="0"/>
              <a:t>The standards are evidence-informed and undergo regular review: </a:t>
            </a:r>
            <a:r>
              <a:rPr lang="en-CA" dirty="0"/>
              <a:t>The standards are based on the consolidation of evidence, experience, technology (when applicable), and focus on optimal system-level (community) benefit. The standards development process promotes continuous improvement through regular maintenance cycles ensuring that the content is reflective of current and up-to-date research findings. </a:t>
            </a:r>
            <a:endParaRPr lang="en-US" dirty="0"/>
          </a:p>
          <a:p>
            <a:pPr lvl="0"/>
            <a:endParaRPr lang="en-CA" dirty="0"/>
          </a:p>
          <a:p>
            <a:pPr lvl="0"/>
            <a:endParaRPr lang="en-US" dirty="0"/>
          </a:p>
          <a:p>
            <a:r>
              <a:rPr lang="en-CA" dirty="0"/>
              <a:t> </a:t>
            </a:r>
            <a:endParaRPr lang="en-US" dirty="0"/>
          </a:p>
          <a:p>
            <a:r>
              <a:rPr lang="en-CA" b="1" dirty="0"/>
              <a:t>The standards are global in content, local in implementation: </a:t>
            </a:r>
            <a:r>
              <a:rPr lang="en-CA" dirty="0"/>
              <a:t>The standards draw upon best practices internationally, but recognize the country or regional conditions and contexts that can impact how the standards are implemented. </a:t>
            </a:r>
          </a:p>
          <a:p>
            <a:endParaRPr lang="en-CA" dirty="0"/>
          </a:p>
          <a:p>
            <a:pPr lvl="0"/>
            <a:r>
              <a:rPr lang="en-CA" b="1" dirty="0"/>
              <a:t>The standards are developed with balanced interest in mind: </a:t>
            </a:r>
            <a:r>
              <a:rPr lang="en-CA" dirty="0"/>
              <a:t>HSO standards development is led by a Technical Committee, consisting of representatives from key stakeholder groups relative to the standards under review, and include: patients and families; product users; governments/policy makers; and others with general interest including academics. This principle ensures that all voices are heard and have value. The standards incorporate public feedback and notify affected stakeholders of any impacting changes. </a:t>
            </a:r>
            <a:endParaRPr lang="en-US" dirty="0"/>
          </a:p>
          <a:p>
            <a:r>
              <a:rPr lang="en-CA" b="1" dirty="0"/>
              <a:t> </a:t>
            </a:r>
            <a:endParaRPr lang="en-US" dirty="0"/>
          </a:p>
          <a:p>
            <a:pPr lvl="0"/>
            <a:r>
              <a:rPr lang="en-CA" b="1" dirty="0"/>
              <a:t>The standards follow an open and transparent process: </a:t>
            </a:r>
            <a:r>
              <a:rPr lang="en-CA" dirty="0"/>
              <a:t>Both the public, affected stakeholders and other SDOs are notified and provided the opportunity to comment on HSO’s proposed Work Program. Interested parties are provided with open access to the standards development process. </a:t>
            </a:r>
            <a:endParaRPr lang="en-US" dirty="0"/>
          </a:p>
          <a:p>
            <a:r>
              <a:rPr lang="en-CA" b="1" dirty="0"/>
              <a:t> </a:t>
            </a:r>
            <a:endParaRPr lang="en-US" dirty="0"/>
          </a:p>
          <a:p>
            <a:r>
              <a:rPr lang="en-CA" dirty="0"/>
              <a:t>People have equal access to participating in the standards development process by submitting comments or requests for new standards/new editions, joining a Technical Committee or Working Group, and by taking part in the public review of standards. HSO is committed to providing services in a way that respects the dignity and independence of persons with disabilities and that people with disabilities have the same opportunity to access and benefit from participating in the standards development. Appropriate accommodations shall be made to support Technical Committee or Working group members, in accordance with applicable legislation. HSO headquarters is in the province of Ontario and abides by the </a:t>
            </a:r>
            <a:r>
              <a:rPr lang="en-CA" i="1" dirty="0"/>
              <a:t>Accessibility for Ontarians with Disabilities Act (AODA), 2005, S.O. 2005, c.11.</a:t>
            </a:r>
            <a:endParaRPr lang="en-US" dirty="0"/>
          </a:p>
          <a:p>
            <a:r>
              <a:rPr lang="en-CA" b="1" dirty="0"/>
              <a:t> </a:t>
            </a:r>
            <a:endParaRPr lang="en-US" dirty="0"/>
          </a:p>
          <a:p>
            <a:r>
              <a:rPr lang="en-CA" b="1" dirty="0"/>
              <a:t>The standards follow a clear and rigorous development process: </a:t>
            </a:r>
            <a:r>
              <a:rPr lang="en-CA" dirty="0"/>
              <a:t>The standards are developed in stages based on the </a:t>
            </a:r>
            <a:r>
              <a:rPr lang="en-CA" i="1" dirty="0"/>
              <a:t>International Harmonized Stage Codes</a:t>
            </a:r>
            <a:r>
              <a:rPr lang="en-CA" dirty="0"/>
              <a:t> and follow a well-documented, open and transparent process. Policies, procedures, and guidelines that relate to the standards development process are both clear and prescriptive to help avoid confusion.</a:t>
            </a:r>
          </a:p>
          <a:p>
            <a:endParaRPr lang="en-CA" dirty="0"/>
          </a:p>
          <a:p>
            <a:endParaRPr lang="en-CA" dirty="0"/>
          </a:p>
          <a:p>
            <a:endParaRPr lang="en-CA" dirty="0"/>
          </a:p>
        </p:txBody>
      </p:sp>
      <p:sp>
        <p:nvSpPr>
          <p:cNvPr id="4" name="Slide Number Placeholder 3"/>
          <p:cNvSpPr>
            <a:spLocks noGrp="1"/>
          </p:cNvSpPr>
          <p:nvPr>
            <p:ph type="sldNum" sz="quarter" idx="10"/>
          </p:nvPr>
        </p:nvSpPr>
        <p:spPr/>
        <p:txBody>
          <a:bodyPr/>
          <a:lstStyle/>
          <a:p>
            <a:pPr defTabSz="931774">
              <a:defRPr/>
            </a:pPr>
            <a:fld id="{B9AC3188-1BC3-44F2-B278-7ADFF205F446}" type="slidenum">
              <a:rPr lang="en-US" sz="1800" kern="0">
                <a:solidFill>
                  <a:sysClr val="windowText" lastClr="000000"/>
                </a:solidFill>
              </a:rPr>
              <a:pPr defTabSz="931774">
                <a:defRPr/>
              </a:pPr>
              <a:t>19</a:t>
            </a:fld>
            <a:endParaRPr lang="en-US" sz="1800" kern="0">
              <a:solidFill>
                <a:sysClr val="windowText" lastClr="000000"/>
              </a:solidFill>
            </a:endParaRPr>
          </a:p>
        </p:txBody>
      </p:sp>
    </p:spTree>
    <p:extLst>
      <p:ext uri="{BB962C8B-B14F-4D97-AF65-F5344CB8AC3E}">
        <p14:creationId xmlns:p14="http://schemas.microsoft.com/office/powerpoint/2010/main" val="3841011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Health Standards</a:t>
            </a:r>
            <a:r>
              <a:rPr lang="en-CA" baseline="0" dirty="0"/>
              <a:t> Organization (HSO) and Accreditation Canada (AC) are two organizations working side-by-side to change the way health care standards are created, and the way accreditation services are provided. United under a single leadership, we are working on a global scale to help people in their local jurisdictions save and improve lives.</a:t>
            </a:r>
          </a:p>
          <a:p>
            <a:endParaRPr lang="en-CA" baseline="0" dirty="0"/>
          </a:p>
          <a:p>
            <a:r>
              <a:rPr lang="en-CA" baseline="0" dirty="0"/>
              <a:t>Our dedicated staff draw on 60 years worth of experience and lessons-learned. We assist more than 7000 health and social service providers across sectors in achieving quality health services for all, with more than 100 health and social services standards in use, and a national database of 1000 leading practices. We are independent but affiliated not-for-profit charities headquartered in Ottawa, working in more than 50 jurisdictions around the world.</a:t>
            </a:r>
          </a:p>
          <a:p>
            <a:endParaRPr lang="en-CA" baseline="0" dirty="0"/>
          </a:p>
          <a:p>
            <a:r>
              <a:rPr lang="en-CA" baseline="0" dirty="0"/>
              <a:t>HSO specializes in the development of best-in-class standards spanning the continuum of care, innovative assessment methodologies, and practical activation services and tools. Accreditation Canada plans and provides accreditation services to Canadian and international clients, helping people focus on what matters to them in their local context.</a:t>
            </a:r>
          </a:p>
          <a:p>
            <a:endParaRPr lang="en-CA" baseline="0" dirty="0"/>
          </a:p>
        </p:txBody>
      </p:sp>
      <p:sp>
        <p:nvSpPr>
          <p:cNvPr id="4" name="Slide Number Placeholder 3"/>
          <p:cNvSpPr>
            <a:spLocks noGrp="1"/>
          </p:cNvSpPr>
          <p:nvPr>
            <p:ph type="sldNum" sz="quarter" idx="10"/>
          </p:nvPr>
        </p:nvSpPr>
        <p:spPr/>
        <p:txBody>
          <a:bodyPr/>
          <a:lstStyle/>
          <a:p>
            <a:fld id="{B9AC3188-1BC3-44F2-B278-7ADFF205F446}" type="slidenum">
              <a:rPr lang="en-US" smtClean="0"/>
              <a:t>2</a:t>
            </a:fld>
            <a:endParaRPr lang="en-US"/>
          </a:p>
        </p:txBody>
      </p:sp>
    </p:spTree>
    <p:extLst>
      <p:ext uri="{BB962C8B-B14F-4D97-AF65-F5344CB8AC3E}">
        <p14:creationId xmlns:p14="http://schemas.microsoft.com/office/powerpoint/2010/main" val="20328829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b="1" dirty="0"/>
              <a:t>The standards respond to a need: </a:t>
            </a:r>
            <a:r>
              <a:rPr lang="en-CA" dirty="0"/>
              <a:t>HSO responds to a need or request from industry or other stakeholders such as end users. </a:t>
            </a:r>
            <a:endParaRPr lang="en-US" dirty="0"/>
          </a:p>
          <a:p>
            <a:r>
              <a:rPr lang="en-CA" b="1" dirty="0"/>
              <a:t> </a:t>
            </a:r>
            <a:endParaRPr lang="en-US" dirty="0"/>
          </a:p>
          <a:p>
            <a:endParaRPr lang="en-CA" dirty="0"/>
          </a:p>
        </p:txBody>
      </p:sp>
      <p:sp>
        <p:nvSpPr>
          <p:cNvPr id="4" name="Slide Number Placeholder 3"/>
          <p:cNvSpPr>
            <a:spLocks noGrp="1"/>
          </p:cNvSpPr>
          <p:nvPr>
            <p:ph type="sldNum" sz="quarter" idx="10"/>
          </p:nvPr>
        </p:nvSpPr>
        <p:spPr/>
        <p:txBody>
          <a:bodyPr/>
          <a:lstStyle/>
          <a:p>
            <a:pPr defTabSz="931774">
              <a:defRPr/>
            </a:pPr>
            <a:fld id="{B9AC3188-1BC3-44F2-B278-7ADFF205F446}" type="slidenum">
              <a:rPr lang="en-US" sz="1800" kern="0">
                <a:solidFill>
                  <a:sysClr val="windowText" lastClr="000000"/>
                </a:solidFill>
              </a:rPr>
              <a:pPr defTabSz="931774">
                <a:defRPr/>
              </a:pPr>
              <a:t>20</a:t>
            </a:fld>
            <a:endParaRPr lang="en-US" sz="1800" kern="0">
              <a:solidFill>
                <a:sysClr val="windowText" lastClr="000000"/>
              </a:solidFill>
            </a:endParaRPr>
          </a:p>
        </p:txBody>
      </p:sp>
    </p:spTree>
    <p:extLst>
      <p:ext uri="{BB962C8B-B14F-4D97-AF65-F5344CB8AC3E}">
        <p14:creationId xmlns:p14="http://schemas.microsoft.com/office/powerpoint/2010/main" val="2264777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b="1" dirty="0"/>
              <a:t>The standards make health care human: </a:t>
            </a:r>
            <a:r>
              <a:rPr lang="en-CA" dirty="0"/>
              <a:t>The standards are centred on the needs of patients and families and foster compassion, listening and respectful communication. </a:t>
            </a:r>
            <a:endParaRPr lang="en-US" dirty="0"/>
          </a:p>
          <a:p>
            <a:r>
              <a:rPr lang="en-CA" b="1" dirty="0"/>
              <a:t> </a:t>
            </a:r>
            <a:endParaRPr lang="en-US" dirty="0"/>
          </a:p>
          <a:p>
            <a:endParaRPr lang="en-CA" dirty="0"/>
          </a:p>
        </p:txBody>
      </p:sp>
      <p:sp>
        <p:nvSpPr>
          <p:cNvPr id="4" name="Slide Number Placeholder 3"/>
          <p:cNvSpPr>
            <a:spLocks noGrp="1"/>
          </p:cNvSpPr>
          <p:nvPr>
            <p:ph type="sldNum" sz="quarter" idx="10"/>
          </p:nvPr>
        </p:nvSpPr>
        <p:spPr/>
        <p:txBody>
          <a:bodyPr/>
          <a:lstStyle/>
          <a:p>
            <a:pPr defTabSz="931774">
              <a:defRPr/>
            </a:pPr>
            <a:fld id="{B9AC3188-1BC3-44F2-B278-7ADFF205F446}" type="slidenum">
              <a:rPr lang="en-US" sz="1800" kern="0">
                <a:solidFill>
                  <a:sysClr val="windowText" lastClr="000000"/>
                </a:solidFill>
              </a:rPr>
              <a:pPr defTabSz="931774">
                <a:defRPr/>
              </a:pPr>
              <a:t>21</a:t>
            </a:fld>
            <a:endParaRPr lang="en-US" sz="1800" kern="0">
              <a:solidFill>
                <a:sysClr val="windowText" lastClr="000000"/>
              </a:solidFill>
            </a:endParaRPr>
          </a:p>
        </p:txBody>
      </p:sp>
    </p:spTree>
    <p:extLst>
      <p:ext uri="{BB962C8B-B14F-4D97-AF65-F5344CB8AC3E}">
        <p14:creationId xmlns:p14="http://schemas.microsoft.com/office/powerpoint/2010/main" val="31303042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b="1" dirty="0"/>
              <a:t>The standards redirect healthcare efforts towards a better state: </a:t>
            </a:r>
            <a:r>
              <a:rPr lang="en-CA" dirty="0"/>
              <a:t>The standards are developed with the goal of improving health outcomes for patients, families and communities served.</a:t>
            </a:r>
            <a:endParaRPr lang="en-US" dirty="0"/>
          </a:p>
          <a:p>
            <a:endParaRPr lang="en-CA" dirty="0"/>
          </a:p>
          <a:p>
            <a:endParaRPr lang="en-CA" dirty="0"/>
          </a:p>
        </p:txBody>
      </p:sp>
      <p:sp>
        <p:nvSpPr>
          <p:cNvPr id="4" name="Slide Number Placeholder 3"/>
          <p:cNvSpPr>
            <a:spLocks noGrp="1"/>
          </p:cNvSpPr>
          <p:nvPr>
            <p:ph type="sldNum" sz="quarter" idx="10"/>
          </p:nvPr>
        </p:nvSpPr>
        <p:spPr/>
        <p:txBody>
          <a:bodyPr/>
          <a:lstStyle/>
          <a:p>
            <a:pPr defTabSz="931774">
              <a:defRPr/>
            </a:pPr>
            <a:fld id="{B9AC3188-1BC3-44F2-B278-7ADFF205F446}" type="slidenum">
              <a:rPr lang="en-US" sz="1800" kern="0">
                <a:solidFill>
                  <a:sysClr val="windowText" lastClr="000000"/>
                </a:solidFill>
              </a:rPr>
              <a:pPr defTabSz="931774">
                <a:defRPr/>
              </a:pPr>
              <a:t>22</a:t>
            </a:fld>
            <a:endParaRPr lang="en-US" sz="1800" kern="0">
              <a:solidFill>
                <a:sysClr val="windowText" lastClr="000000"/>
              </a:solidFill>
            </a:endParaRPr>
          </a:p>
        </p:txBody>
      </p:sp>
    </p:spTree>
    <p:extLst>
      <p:ext uri="{BB962C8B-B14F-4D97-AF65-F5344CB8AC3E}">
        <p14:creationId xmlns:p14="http://schemas.microsoft.com/office/powerpoint/2010/main" val="305638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b="1" dirty="0"/>
              <a:t>The standards work across the system: </a:t>
            </a:r>
            <a:r>
              <a:rPr lang="en-CA" dirty="0"/>
              <a:t>The standards are built with all sectors of the health care system in mind and through assessment manuals, compliance assessment of the standards is scalable to the needs of large, small, simple or complex organizations. </a:t>
            </a:r>
            <a:endParaRPr lang="en-US" dirty="0"/>
          </a:p>
          <a:p>
            <a:r>
              <a:rPr lang="en-CA" b="1" dirty="0"/>
              <a:t> </a:t>
            </a:r>
            <a:endParaRPr lang="en-US" dirty="0"/>
          </a:p>
          <a:p>
            <a:endParaRPr lang="en-CA" dirty="0"/>
          </a:p>
        </p:txBody>
      </p:sp>
      <p:sp>
        <p:nvSpPr>
          <p:cNvPr id="4" name="Slide Number Placeholder 3"/>
          <p:cNvSpPr>
            <a:spLocks noGrp="1"/>
          </p:cNvSpPr>
          <p:nvPr>
            <p:ph type="sldNum" sz="quarter" idx="10"/>
          </p:nvPr>
        </p:nvSpPr>
        <p:spPr/>
        <p:txBody>
          <a:bodyPr/>
          <a:lstStyle/>
          <a:p>
            <a:pPr defTabSz="931774">
              <a:defRPr/>
            </a:pPr>
            <a:fld id="{B9AC3188-1BC3-44F2-B278-7ADFF205F446}" type="slidenum">
              <a:rPr lang="en-US" sz="1800" kern="0">
                <a:solidFill>
                  <a:sysClr val="windowText" lastClr="000000"/>
                </a:solidFill>
              </a:rPr>
              <a:pPr defTabSz="931774">
                <a:defRPr/>
              </a:pPr>
              <a:t>23</a:t>
            </a:fld>
            <a:endParaRPr lang="en-US" sz="1800" kern="0">
              <a:solidFill>
                <a:sysClr val="windowText" lastClr="000000"/>
              </a:solidFill>
            </a:endParaRPr>
          </a:p>
        </p:txBody>
      </p:sp>
    </p:spTree>
    <p:extLst>
      <p:ext uri="{BB962C8B-B14F-4D97-AF65-F5344CB8AC3E}">
        <p14:creationId xmlns:p14="http://schemas.microsoft.com/office/powerpoint/2010/main" val="12078355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b="1" dirty="0"/>
              <a:t>The standards demonstrate Canadian relevancy and pertinence to other jurisdictions, as appropriate: </a:t>
            </a:r>
            <a:r>
              <a:rPr lang="en-CA" dirty="0"/>
              <a:t>The standards respond to strategic health and patient safety needs in the marketplace. They address strategic needs of stakeholders including language requirements, type of standard, decisions to revise standards, and needs due to geographical spread and location. Research is done to address emerging health and patient safety findings and to confirm needs by engaging affected stakeholders, be it Authorities Having Jurisdiction (AHJ), product users and/or patients and families. This information is used to inform decisions regarding maintenance of standards, decisions to support accreditation/certification programs, and to transition users to a different standard set. </a:t>
            </a:r>
          </a:p>
          <a:p>
            <a:pPr lvl="0"/>
            <a:endParaRPr lang="en-CA" dirty="0"/>
          </a:p>
          <a:p>
            <a:endParaRPr lang="en-CA" dirty="0"/>
          </a:p>
        </p:txBody>
      </p:sp>
      <p:sp>
        <p:nvSpPr>
          <p:cNvPr id="4" name="Slide Number Placeholder 3"/>
          <p:cNvSpPr>
            <a:spLocks noGrp="1"/>
          </p:cNvSpPr>
          <p:nvPr>
            <p:ph type="sldNum" sz="quarter" idx="10"/>
          </p:nvPr>
        </p:nvSpPr>
        <p:spPr/>
        <p:txBody>
          <a:bodyPr/>
          <a:lstStyle/>
          <a:p>
            <a:pPr defTabSz="931774">
              <a:defRPr/>
            </a:pPr>
            <a:fld id="{B9AC3188-1BC3-44F2-B278-7ADFF205F446}" type="slidenum">
              <a:rPr lang="en-US" sz="1800" kern="0">
                <a:solidFill>
                  <a:sysClr val="windowText" lastClr="000000"/>
                </a:solidFill>
              </a:rPr>
              <a:pPr defTabSz="931774">
                <a:defRPr/>
              </a:pPr>
              <a:t>24</a:t>
            </a:fld>
            <a:endParaRPr lang="en-US" sz="1800" kern="0">
              <a:solidFill>
                <a:sysClr val="windowText" lastClr="000000"/>
              </a:solidFill>
            </a:endParaRPr>
          </a:p>
        </p:txBody>
      </p:sp>
    </p:spTree>
    <p:extLst>
      <p:ext uri="{BB962C8B-B14F-4D97-AF65-F5344CB8AC3E}">
        <p14:creationId xmlns:p14="http://schemas.microsoft.com/office/powerpoint/2010/main" val="26204514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The standards are global in content, local in implementation: </a:t>
            </a:r>
            <a:r>
              <a:rPr lang="en-CA" dirty="0"/>
              <a:t>The standards draw upon best practices internationally, but recognize the country or regional conditions and contexts that can impact how the standards are implemented. </a:t>
            </a:r>
          </a:p>
          <a:p>
            <a:endParaRPr lang="en-CA" dirty="0"/>
          </a:p>
          <a:p>
            <a:endParaRPr lang="en-CA" dirty="0"/>
          </a:p>
        </p:txBody>
      </p:sp>
      <p:sp>
        <p:nvSpPr>
          <p:cNvPr id="4" name="Slide Number Placeholder 3"/>
          <p:cNvSpPr>
            <a:spLocks noGrp="1"/>
          </p:cNvSpPr>
          <p:nvPr>
            <p:ph type="sldNum" sz="quarter" idx="10"/>
          </p:nvPr>
        </p:nvSpPr>
        <p:spPr/>
        <p:txBody>
          <a:bodyPr/>
          <a:lstStyle/>
          <a:p>
            <a:pPr defTabSz="931774">
              <a:defRPr/>
            </a:pPr>
            <a:fld id="{B9AC3188-1BC3-44F2-B278-7ADFF205F446}" type="slidenum">
              <a:rPr lang="en-US" sz="1800" kern="0">
                <a:solidFill>
                  <a:sysClr val="windowText" lastClr="000000"/>
                </a:solidFill>
              </a:rPr>
              <a:pPr defTabSz="931774">
                <a:defRPr/>
              </a:pPr>
              <a:t>25</a:t>
            </a:fld>
            <a:endParaRPr lang="en-US" sz="1800" kern="0">
              <a:solidFill>
                <a:sysClr val="windowText" lastClr="000000"/>
              </a:solidFill>
            </a:endParaRPr>
          </a:p>
        </p:txBody>
      </p:sp>
    </p:spTree>
    <p:extLst>
      <p:ext uri="{BB962C8B-B14F-4D97-AF65-F5344CB8AC3E}">
        <p14:creationId xmlns:p14="http://schemas.microsoft.com/office/powerpoint/2010/main" val="2355315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b="1" dirty="0"/>
              <a:t>The standards are developed with balanced interest in mind: </a:t>
            </a:r>
            <a:r>
              <a:rPr lang="en-CA" dirty="0"/>
              <a:t>HSO standards development is led by a Technical Committee, consisting of representatives from key stakeholder groups relative to the standards under review, and include: patients and families; product users; governments/policy makers; and others with general interest including academics. This principle ensures that all voices are heard and have value. The standards incorporate public feedback and notify affected stakeholders of any impacting changes. </a:t>
            </a:r>
            <a:endParaRPr lang="en-US" dirty="0"/>
          </a:p>
          <a:p>
            <a:endParaRPr lang="en-CA" dirty="0"/>
          </a:p>
        </p:txBody>
      </p:sp>
      <p:sp>
        <p:nvSpPr>
          <p:cNvPr id="4" name="Slide Number Placeholder 3"/>
          <p:cNvSpPr>
            <a:spLocks noGrp="1"/>
          </p:cNvSpPr>
          <p:nvPr>
            <p:ph type="sldNum" sz="quarter" idx="10"/>
          </p:nvPr>
        </p:nvSpPr>
        <p:spPr/>
        <p:txBody>
          <a:bodyPr/>
          <a:lstStyle/>
          <a:p>
            <a:pPr defTabSz="931774">
              <a:defRPr/>
            </a:pPr>
            <a:fld id="{B9AC3188-1BC3-44F2-B278-7ADFF205F446}" type="slidenum">
              <a:rPr lang="en-US" sz="1800" kern="0">
                <a:solidFill>
                  <a:sysClr val="windowText" lastClr="000000"/>
                </a:solidFill>
              </a:rPr>
              <a:pPr defTabSz="931774">
                <a:defRPr/>
              </a:pPr>
              <a:t>26</a:t>
            </a:fld>
            <a:endParaRPr lang="en-US" sz="1800" kern="0">
              <a:solidFill>
                <a:sysClr val="windowText" lastClr="000000"/>
              </a:solidFill>
            </a:endParaRPr>
          </a:p>
        </p:txBody>
      </p:sp>
    </p:spTree>
    <p:extLst>
      <p:ext uri="{BB962C8B-B14F-4D97-AF65-F5344CB8AC3E}">
        <p14:creationId xmlns:p14="http://schemas.microsoft.com/office/powerpoint/2010/main" val="12579362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b="1" dirty="0"/>
              <a:t>The standards follow an open and transparent process: </a:t>
            </a:r>
            <a:r>
              <a:rPr lang="en-CA" dirty="0"/>
              <a:t>Both the public, affected stakeholders and other SDOs are notified and provided the opportunity to comment on HSO’s proposed Work Program. Interested parties are provided with open access to the standards development process. </a:t>
            </a:r>
            <a:endParaRPr lang="en-US" dirty="0"/>
          </a:p>
          <a:p>
            <a:r>
              <a:rPr lang="en-CA" b="1" dirty="0"/>
              <a:t> </a:t>
            </a:r>
            <a:endParaRPr lang="en-US" dirty="0"/>
          </a:p>
          <a:p>
            <a:r>
              <a:rPr lang="en-CA" dirty="0"/>
              <a:t>People have equal access to participating in the standards development process by submitting comments or requests for new standards/new editions, joining a Technical Committee or Working Group, and by taking part in the public review of standards. HSO is committed to providing services in a way that respects the dignity and independence of persons with disabilities and that people with disabilities have the same opportunity to access and benefit from participating in the standards development. Appropriate accommodations shall be made to support Technical Committee or Working group members, in accordance with applicable legislation. HSO headquarters is in the province of Ontario and abides by the </a:t>
            </a:r>
            <a:r>
              <a:rPr lang="en-CA" i="1" dirty="0"/>
              <a:t>Accessibility for Ontarians with Disabilities Act (AODA), 2005, S.O. 2005, c.11.</a:t>
            </a:r>
            <a:endParaRPr lang="en-US" dirty="0"/>
          </a:p>
          <a:p>
            <a:r>
              <a:rPr lang="en-CA" b="1" dirty="0"/>
              <a:t> </a:t>
            </a:r>
            <a:endParaRPr lang="en-US" dirty="0"/>
          </a:p>
          <a:p>
            <a:endParaRPr lang="en-CA" dirty="0"/>
          </a:p>
          <a:p>
            <a:endParaRPr lang="en-CA" dirty="0"/>
          </a:p>
          <a:p>
            <a:endParaRPr lang="en-CA" dirty="0"/>
          </a:p>
        </p:txBody>
      </p:sp>
      <p:sp>
        <p:nvSpPr>
          <p:cNvPr id="4" name="Slide Number Placeholder 3"/>
          <p:cNvSpPr>
            <a:spLocks noGrp="1"/>
          </p:cNvSpPr>
          <p:nvPr>
            <p:ph type="sldNum" sz="quarter" idx="10"/>
          </p:nvPr>
        </p:nvSpPr>
        <p:spPr/>
        <p:txBody>
          <a:bodyPr/>
          <a:lstStyle/>
          <a:p>
            <a:pPr defTabSz="931774">
              <a:defRPr/>
            </a:pPr>
            <a:fld id="{B9AC3188-1BC3-44F2-B278-7ADFF205F446}" type="slidenum">
              <a:rPr lang="en-US" sz="1800" kern="0">
                <a:solidFill>
                  <a:sysClr val="windowText" lastClr="000000"/>
                </a:solidFill>
              </a:rPr>
              <a:pPr defTabSz="931774">
                <a:defRPr/>
              </a:pPr>
              <a:t>27</a:t>
            </a:fld>
            <a:endParaRPr lang="en-US" sz="1800" kern="0">
              <a:solidFill>
                <a:sysClr val="windowText" lastClr="000000"/>
              </a:solidFill>
            </a:endParaRPr>
          </a:p>
        </p:txBody>
      </p:sp>
    </p:spTree>
    <p:extLst>
      <p:ext uri="{BB962C8B-B14F-4D97-AF65-F5344CB8AC3E}">
        <p14:creationId xmlns:p14="http://schemas.microsoft.com/office/powerpoint/2010/main" val="32093933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The standards follow a clear and rigorous development process: </a:t>
            </a:r>
            <a:r>
              <a:rPr lang="en-CA" dirty="0"/>
              <a:t>The standards are developed in stages based on the </a:t>
            </a:r>
            <a:r>
              <a:rPr lang="en-CA" i="1" dirty="0"/>
              <a:t>International Harmonized Stage Codes</a:t>
            </a:r>
            <a:r>
              <a:rPr lang="en-CA" dirty="0"/>
              <a:t> and follow a well-documented, open and transparent process. Policies, procedures, and guidelines that relate to the standards development process are both clear and prescriptive to help avoid confusion.</a:t>
            </a:r>
          </a:p>
          <a:p>
            <a:endParaRPr lang="en-CA" dirty="0"/>
          </a:p>
          <a:p>
            <a:endParaRPr lang="en-CA" dirty="0"/>
          </a:p>
          <a:p>
            <a:endParaRPr lang="en-CA" dirty="0"/>
          </a:p>
        </p:txBody>
      </p:sp>
      <p:sp>
        <p:nvSpPr>
          <p:cNvPr id="4" name="Slide Number Placeholder 3"/>
          <p:cNvSpPr>
            <a:spLocks noGrp="1"/>
          </p:cNvSpPr>
          <p:nvPr>
            <p:ph type="sldNum" sz="quarter" idx="10"/>
          </p:nvPr>
        </p:nvSpPr>
        <p:spPr/>
        <p:txBody>
          <a:bodyPr/>
          <a:lstStyle/>
          <a:p>
            <a:pPr defTabSz="931774">
              <a:defRPr/>
            </a:pPr>
            <a:fld id="{B9AC3188-1BC3-44F2-B278-7ADFF205F446}" type="slidenum">
              <a:rPr lang="en-US" sz="1800" kern="0">
                <a:solidFill>
                  <a:sysClr val="windowText" lastClr="000000"/>
                </a:solidFill>
              </a:rPr>
              <a:pPr defTabSz="931774">
                <a:defRPr/>
              </a:pPr>
              <a:t>28</a:t>
            </a:fld>
            <a:endParaRPr lang="en-US" sz="1800" kern="0">
              <a:solidFill>
                <a:sysClr val="windowText" lastClr="000000"/>
              </a:solidFill>
            </a:endParaRPr>
          </a:p>
        </p:txBody>
      </p:sp>
    </p:spTree>
    <p:extLst>
      <p:ext uri="{BB962C8B-B14F-4D97-AF65-F5344CB8AC3E}">
        <p14:creationId xmlns:p14="http://schemas.microsoft.com/office/powerpoint/2010/main" val="21605991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CA" b="1" dirty="0"/>
              <a:t>The standards are evidence-informed and undergo regular review: </a:t>
            </a:r>
            <a:r>
              <a:rPr lang="en-CA" dirty="0"/>
              <a:t>The standards are based on the consolidation of evidence, experience, technology (when applicable), and focus on optimal system-level (community) benefit. The standards development process promotes continuous improvement through regular maintenance cycles ensuring that the content is reflective of current and up-to-date research findings. </a:t>
            </a:r>
            <a:endParaRPr lang="en-US" dirty="0"/>
          </a:p>
          <a:p>
            <a:endParaRPr lang="en-CA" dirty="0"/>
          </a:p>
        </p:txBody>
      </p:sp>
      <p:sp>
        <p:nvSpPr>
          <p:cNvPr id="4" name="Slide Number Placeholder 3"/>
          <p:cNvSpPr>
            <a:spLocks noGrp="1"/>
          </p:cNvSpPr>
          <p:nvPr>
            <p:ph type="sldNum" sz="quarter" idx="10"/>
          </p:nvPr>
        </p:nvSpPr>
        <p:spPr/>
        <p:txBody>
          <a:bodyPr/>
          <a:lstStyle/>
          <a:p>
            <a:pPr defTabSz="931774">
              <a:defRPr/>
            </a:pPr>
            <a:fld id="{B9AC3188-1BC3-44F2-B278-7ADFF205F446}" type="slidenum">
              <a:rPr lang="en-US" sz="1800" kern="0">
                <a:solidFill>
                  <a:sysClr val="windowText" lastClr="000000"/>
                </a:solidFill>
              </a:rPr>
              <a:pPr defTabSz="931774">
                <a:defRPr/>
              </a:pPr>
              <a:t>29</a:t>
            </a:fld>
            <a:endParaRPr lang="en-US" sz="1800" kern="0">
              <a:solidFill>
                <a:sysClr val="windowText" lastClr="000000"/>
              </a:solidFill>
            </a:endParaRPr>
          </a:p>
        </p:txBody>
      </p:sp>
    </p:spTree>
    <p:extLst>
      <p:ext uri="{BB962C8B-B14F-4D97-AF65-F5344CB8AC3E}">
        <p14:creationId xmlns:p14="http://schemas.microsoft.com/office/powerpoint/2010/main" val="291369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Rot="1" noChangeAspect="1" noChangeArrowheads="1" noTextEdit="1"/>
          </p:cNvSpPr>
          <p:nvPr>
            <p:ph type="sldImg"/>
          </p:nvPr>
        </p:nvSpPr>
        <p:spPr>
          <a:ln/>
        </p:spPr>
      </p:sp>
      <p:sp>
        <p:nvSpPr>
          <p:cNvPr id="87042" name="Rectangle 3"/>
          <p:cNvSpPr>
            <a:spLocks noGrp="1" noChangeArrowheads="1"/>
          </p:cNvSpPr>
          <p:nvPr>
            <p:ph type="body" idx="1"/>
          </p:nvPr>
        </p:nvSpPr>
        <p:spPr>
          <a:noFill/>
          <a:ln/>
        </p:spPr>
        <p:txBody>
          <a:bodyPr/>
          <a:lstStyle/>
          <a:p>
            <a:pPr>
              <a:lnSpc>
                <a:spcPct val="90000"/>
              </a:lnSpc>
            </a:pPr>
            <a:r>
              <a:rPr lang="en-CA" altLang="en-US" dirty="0">
                <a:latin typeface="+mn-lt"/>
              </a:rPr>
              <a:t>So who exactly uses our standards? Pretty much everyone who delivers public or private health care and social services!</a:t>
            </a:r>
          </a:p>
          <a:p>
            <a:pPr>
              <a:lnSpc>
                <a:spcPct val="90000"/>
              </a:lnSpc>
            </a:pPr>
            <a:r>
              <a:rPr lang="en-CA" altLang="en-US" dirty="0">
                <a:latin typeface="+mn-lt"/>
              </a:rPr>
              <a:t>Our clients range from small, community-based clinics to large health care authorities.</a:t>
            </a:r>
          </a:p>
          <a:p>
            <a:pPr>
              <a:lnSpc>
                <a:spcPct val="90000"/>
              </a:lnSpc>
            </a:pPr>
            <a:endParaRPr lang="en-CA" dirty="0">
              <a:latin typeface="+mn-lt"/>
            </a:endParaRPr>
          </a:p>
          <a:p>
            <a:pPr defTabSz="931774">
              <a:lnSpc>
                <a:spcPct val="90000"/>
              </a:lnSpc>
              <a:defRPr/>
            </a:pPr>
            <a:r>
              <a:rPr lang="en-US" dirty="0"/>
              <a:t>We work with governments, regional health authorities,</a:t>
            </a:r>
            <a:r>
              <a:rPr lang="en-US" baseline="0" dirty="0"/>
              <a:t> hospitals, and community-based programs and services in both the private and public sectors. </a:t>
            </a:r>
            <a:endParaRPr lang="en-CA" dirty="0">
              <a:latin typeface="+mn-lt"/>
            </a:endParaRPr>
          </a:p>
          <a:p>
            <a:pPr>
              <a:lnSpc>
                <a:spcPct val="90000"/>
              </a:lnSpc>
            </a:pPr>
            <a:endParaRPr lang="en-CA" dirty="0">
              <a:latin typeface="+mn-lt"/>
            </a:endParaRPr>
          </a:p>
          <a:p>
            <a:pPr>
              <a:lnSpc>
                <a:spcPct val="90000"/>
              </a:lnSpc>
            </a:pPr>
            <a:r>
              <a:rPr lang="en-CA" dirty="0">
                <a:latin typeface="+mn-lt"/>
              </a:rPr>
              <a:t>In Canada, with the exceptions of Qu</a:t>
            </a:r>
            <a:r>
              <a:rPr lang="en-CA" dirty="0"/>
              <a:t>é</a:t>
            </a:r>
            <a:r>
              <a:rPr lang="en-CA" dirty="0">
                <a:latin typeface="+mn-lt"/>
              </a:rPr>
              <a:t>bec and Manitoba,</a:t>
            </a:r>
            <a:r>
              <a:rPr lang="en-CA" baseline="0" dirty="0">
                <a:latin typeface="+mn-lt"/>
              </a:rPr>
              <a:t> </a:t>
            </a:r>
            <a:r>
              <a:rPr lang="en-CA" dirty="0">
                <a:latin typeface="+mn-lt"/>
              </a:rPr>
              <a:t>health care accreditation is largely</a:t>
            </a:r>
            <a:r>
              <a:rPr lang="en-CA" baseline="0" dirty="0">
                <a:latin typeface="+mn-lt"/>
              </a:rPr>
              <a:t> </a:t>
            </a:r>
            <a:r>
              <a:rPr lang="en-CA" dirty="0">
                <a:latin typeface="+mn-lt"/>
              </a:rPr>
              <a:t>voluntary. That means most of our clients </a:t>
            </a:r>
            <a:r>
              <a:rPr lang="en-CA" i="1" dirty="0">
                <a:latin typeface="+mn-lt"/>
              </a:rPr>
              <a:t>choose </a:t>
            </a:r>
            <a:r>
              <a:rPr lang="en-CA" dirty="0">
                <a:latin typeface="+mn-lt"/>
              </a:rPr>
              <a:t>to participate in our programs. It’s a mark of pride and a way to create a strong and sustainable culture of quality improvement within their walls.</a:t>
            </a:r>
            <a:br>
              <a:rPr lang="en-CA" dirty="0">
                <a:latin typeface="+mn-lt"/>
              </a:rPr>
            </a:br>
            <a:endParaRPr lang="en-CA" dirty="0">
              <a:latin typeface="+mn-lt"/>
            </a:endParaRPr>
          </a:p>
          <a:p>
            <a:pPr>
              <a:lnSpc>
                <a:spcPct val="90000"/>
              </a:lnSpc>
            </a:pPr>
            <a:r>
              <a:rPr lang="en-CA" dirty="0">
                <a:latin typeface="+mn-lt"/>
              </a:rPr>
              <a:t>As you can see from this list, we accredit:</a:t>
            </a:r>
          </a:p>
          <a:p>
            <a:pPr marL="174698" indent="-174698">
              <a:lnSpc>
                <a:spcPct val="90000"/>
              </a:lnSpc>
              <a:buFont typeface="Arial" panose="020B0604020202020204" pitchFamily="34" charset="0"/>
              <a:buChar char="•"/>
            </a:pPr>
            <a:r>
              <a:rPr lang="en-CA" dirty="0">
                <a:latin typeface="+mn-lt"/>
              </a:rPr>
              <a:t>Everyone!</a:t>
            </a:r>
          </a:p>
          <a:p>
            <a:pPr marL="174688" indent="-174688">
              <a:lnSpc>
                <a:spcPct val="90000"/>
              </a:lnSpc>
              <a:buFont typeface="Arial" panose="020B0604020202020204" pitchFamily="34" charset="0"/>
              <a:buChar char="•"/>
            </a:pPr>
            <a:r>
              <a:rPr lang="en-CA" dirty="0">
                <a:latin typeface="+mn-lt"/>
              </a:rPr>
              <a:t>Community health (e.g., treatment centres, social services, mental health, home care/</a:t>
            </a:r>
            <a:r>
              <a:rPr lang="en-CA" baseline="0" dirty="0">
                <a:latin typeface="+mn-lt"/>
              </a:rPr>
              <a:t>support)</a:t>
            </a:r>
          </a:p>
          <a:p>
            <a:pPr marL="174688" indent="-174688">
              <a:lnSpc>
                <a:spcPct val="90000"/>
              </a:lnSpc>
              <a:buFont typeface="Arial" panose="020B0604020202020204" pitchFamily="34" charset="0"/>
              <a:buChar char="•"/>
            </a:pPr>
            <a:r>
              <a:rPr lang="en-CA" baseline="0" dirty="0">
                <a:latin typeface="+mn-lt"/>
              </a:rPr>
              <a:t>Seniors’ care  (long-term care homes, retirement home, assisted living facilities)</a:t>
            </a:r>
          </a:p>
          <a:p>
            <a:pPr marL="174688" indent="-174688" defTabSz="931672">
              <a:lnSpc>
                <a:spcPct val="90000"/>
              </a:lnSpc>
              <a:buFont typeface="Arial" panose="020B0604020202020204" pitchFamily="34" charset="0"/>
              <a:buChar char="•"/>
              <a:defRPr/>
            </a:pPr>
            <a:r>
              <a:rPr lang="en-CA" baseline="0" dirty="0">
                <a:latin typeface="+mn-lt"/>
              </a:rPr>
              <a:t>Hospitals</a:t>
            </a:r>
          </a:p>
          <a:p>
            <a:pPr marL="174688" indent="-174688" defTabSz="931672">
              <a:lnSpc>
                <a:spcPct val="90000"/>
              </a:lnSpc>
              <a:buFont typeface="Arial" panose="020B0604020202020204" pitchFamily="34" charset="0"/>
              <a:buChar char="•"/>
              <a:defRPr/>
            </a:pPr>
            <a:r>
              <a:rPr lang="en-CA" baseline="0" dirty="0">
                <a:latin typeface="+mn-lt"/>
              </a:rPr>
              <a:t>Health systems (CISSS in Quebec, health authorities in other provinces)</a:t>
            </a:r>
          </a:p>
          <a:p>
            <a:pPr marL="174688" indent="-174688" defTabSz="931672">
              <a:lnSpc>
                <a:spcPct val="90000"/>
              </a:lnSpc>
              <a:buFont typeface="Arial" panose="020B0604020202020204" pitchFamily="34" charset="0"/>
              <a:buChar char="•"/>
              <a:defRPr/>
            </a:pPr>
            <a:r>
              <a:rPr lang="en-CA" baseline="0" dirty="0">
                <a:latin typeface="+mn-lt"/>
              </a:rPr>
              <a:t>Specialty health services </a:t>
            </a:r>
            <a:r>
              <a:rPr lang="en-CA" dirty="0"/>
              <a:t>(for example, labs, medical imaging centres, independent medical/surgical facilities)</a:t>
            </a:r>
          </a:p>
          <a:p>
            <a:pPr>
              <a:lnSpc>
                <a:spcPct val="90000"/>
              </a:lnSpc>
            </a:pPr>
            <a:endParaRPr lang="en-CA" dirty="0">
              <a:latin typeface="+mn-lt"/>
            </a:endParaRPr>
          </a:p>
          <a:p>
            <a:pPr defTabSz="931774">
              <a:lnSpc>
                <a:spcPct val="90000"/>
              </a:lnSpc>
              <a:defRPr/>
            </a:pPr>
            <a:r>
              <a:rPr lang="en-US" baseline="0" dirty="0"/>
              <a:t>Our roots in the Canadian health and social services run particularly deep. We work with organizations of all types and sizes, in all 13 provincial and territorial health jurisdictions and with wide-ranging population needs. This unparalleled experience gives us deep understanding and unique knowledge, which we leverage to create flexible, integrated models covering the full spectrum of health services, from large networks and health systems to small home care and primary care organizations.</a:t>
            </a:r>
            <a:endParaRPr lang="en-US" dirty="0"/>
          </a:p>
          <a:p>
            <a:pPr>
              <a:lnSpc>
                <a:spcPct val="90000"/>
              </a:lnSpc>
            </a:pPr>
            <a:endParaRPr lang="en-CA" dirty="0">
              <a:latin typeface="+mn-lt"/>
            </a:endParaRPr>
          </a:p>
          <a:p>
            <a:pPr marL="771365" lvl="1" indent="-296679">
              <a:lnSpc>
                <a:spcPct val="90000"/>
              </a:lnSpc>
            </a:pPr>
            <a:endParaRPr lang="en-CA" dirty="0">
              <a:latin typeface="+mn-lt"/>
            </a:endParaRPr>
          </a:p>
          <a:p>
            <a:pPr>
              <a:lnSpc>
                <a:spcPct val="90000"/>
              </a:lnSpc>
            </a:pPr>
            <a:endParaRPr lang="en-US" dirty="0">
              <a:latin typeface="+mn-lt"/>
            </a:endParaRPr>
          </a:p>
        </p:txBody>
      </p:sp>
    </p:spTree>
    <p:extLst>
      <p:ext uri="{BB962C8B-B14F-4D97-AF65-F5344CB8AC3E}">
        <p14:creationId xmlns:p14="http://schemas.microsoft.com/office/powerpoint/2010/main" val="16828457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b="1" dirty="0"/>
              <a:t>The standards respond to a need: </a:t>
            </a:r>
            <a:r>
              <a:rPr lang="en-CA" dirty="0"/>
              <a:t>HSO responds to a need or request from industry or other stakeholders such as end users. </a:t>
            </a:r>
            <a:endParaRPr lang="en-US" dirty="0"/>
          </a:p>
          <a:p>
            <a:r>
              <a:rPr lang="en-CA" b="1" dirty="0"/>
              <a:t> </a:t>
            </a:r>
            <a:endParaRPr lang="en-US" dirty="0"/>
          </a:p>
          <a:p>
            <a:pPr lvl="0"/>
            <a:r>
              <a:rPr lang="en-CA" b="1" dirty="0"/>
              <a:t>The standards make health care human: </a:t>
            </a:r>
            <a:r>
              <a:rPr lang="en-CA" dirty="0"/>
              <a:t>The standards are centred on the needs of patients and families and foster compassion, listening and respectful communication. </a:t>
            </a:r>
            <a:endParaRPr lang="en-US" dirty="0"/>
          </a:p>
          <a:p>
            <a:r>
              <a:rPr lang="en-CA" b="1" dirty="0"/>
              <a:t> </a:t>
            </a:r>
            <a:endParaRPr lang="en-US" dirty="0"/>
          </a:p>
          <a:p>
            <a:pPr lvl="0"/>
            <a:r>
              <a:rPr lang="en-CA" b="1" dirty="0"/>
              <a:t>The standards redirect healthcare efforts towards a better state: </a:t>
            </a:r>
            <a:r>
              <a:rPr lang="en-CA" dirty="0"/>
              <a:t>The standards are developed with the goal of improving health outcomes for patients, families and communities served.</a:t>
            </a:r>
            <a:endParaRPr lang="en-US" dirty="0"/>
          </a:p>
          <a:p>
            <a:endParaRPr lang="en-CA" dirty="0"/>
          </a:p>
          <a:p>
            <a:pPr lvl="0"/>
            <a:r>
              <a:rPr lang="en-CA" b="1" dirty="0"/>
              <a:t>The standards work across the system: </a:t>
            </a:r>
            <a:r>
              <a:rPr lang="en-CA" dirty="0"/>
              <a:t>The standards are built with all sectors of the health care system in mind and through assessment manuals, compliance assessment of the standards is scalable to the needs of large, small, simple or complex organizations. </a:t>
            </a:r>
            <a:endParaRPr lang="en-US" dirty="0"/>
          </a:p>
          <a:p>
            <a:r>
              <a:rPr lang="en-CA" b="1" dirty="0"/>
              <a:t> </a:t>
            </a:r>
            <a:endParaRPr lang="en-US" dirty="0"/>
          </a:p>
          <a:p>
            <a:pPr lvl="0"/>
            <a:r>
              <a:rPr lang="en-CA" b="1" dirty="0"/>
              <a:t>The standards demonstrate Canadian relevancy and pertinence to other jurisdictions, as appropriate: </a:t>
            </a:r>
            <a:r>
              <a:rPr lang="en-CA" dirty="0"/>
              <a:t>The standards respond to strategic health and patient safety needs in the marketplace. They address strategic needs of stakeholders including language requirements, type of standard, decisions to revise standards, and needs due to geographical spread and location. Research is done to address emerging health and patient safety findings and to confirm needs by engaging affected stakeholders, be it Authorities Having Jurisdiction (AHJ), product users and/or patients and families. This information is used to inform decisions regarding maintenance of standards, decisions to support accreditation/certification programs, and to transition users to a different standard set. </a:t>
            </a:r>
          </a:p>
          <a:p>
            <a:pPr lvl="0"/>
            <a:endParaRPr lang="en-CA" dirty="0"/>
          </a:p>
          <a:p>
            <a:pPr defTabSz="931774">
              <a:defRPr/>
            </a:pPr>
            <a:r>
              <a:rPr lang="en-CA" b="1" dirty="0"/>
              <a:t>The standards are evidence-informed and undergo regular review: </a:t>
            </a:r>
            <a:r>
              <a:rPr lang="en-CA" dirty="0"/>
              <a:t>The standards are based on the consolidation of evidence, experience, technology (when applicable), and focus on optimal system-level (community) benefit. The standards development process promotes continuous improvement through regular maintenance cycles ensuring that the content is reflective of current and up-to-date research findings. </a:t>
            </a:r>
            <a:endParaRPr lang="en-US" dirty="0"/>
          </a:p>
          <a:p>
            <a:pPr lvl="0"/>
            <a:endParaRPr lang="en-CA" dirty="0"/>
          </a:p>
          <a:p>
            <a:pPr lvl="0"/>
            <a:endParaRPr lang="en-US" dirty="0"/>
          </a:p>
          <a:p>
            <a:r>
              <a:rPr lang="en-CA" dirty="0"/>
              <a:t> </a:t>
            </a:r>
            <a:endParaRPr lang="en-US" dirty="0"/>
          </a:p>
          <a:p>
            <a:r>
              <a:rPr lang="en-CA" b="1" dirty="0"/>
              <a:t>The standards are global in content, local in implementation: </a:t>
            </a:r>
            <a:r>
              <a:rPr lang="en-CA" dirty="0"/>
              <a:t>The standards draw upon best practices internationally, but recognize the country or regional conditions and contexts that can impact how the standards are implemented. </a:t>
            </a:r>
          </a:p>
          <a:p>
            <a:endParaRPr lang="en-CA" dirty="0"/>
          </a:p>
          <a:p>
            <a:pPr lvl="0"/>
            <a:r>
              <a:rPr lang="en-CA" b="1" dirty="0"/>
              <a:t>The standards are developed with balanced interest in mind: </a:t>
            </a:r>
            <a:r>
              <a:rPr lang="en-CA" dirty="0"/>
              <a:t>HSO standards development is led by a Technical Committee, consisting of representatives from key stakeholder groups relative to the standards under review, and include: patients and families; product users; governments/policy makers; and others with general interest including academics. This principle ensures that all voices are heard and have value. The standards incorporate public feedback and notify affected stakeholders of any impacting changes. </a:t>
            </a:r>
            <a:endParaRPr lang="en-US" dirty="0"/>
          </a:p>
          <a:p>
            <a:r>
              <a:rPr lang="en-CA" b="1" dirty="0"/>
              <a:t> </a:t>
            </a:r>
            <a:endParaRPr lang="en-US" dirty="0"/>
          </a:p>
          <a:p>
            <a:pPr lvl="0"/>
            <a:r>
              <a:rPr lang="en-CA" b="1" dirty="0"/>
              <a:t>The standards follow an open and transparent process: </a:t>
            </a:r>
            <a:r>
              <a:rPr lang="en-CA" dirty="0"/>
              <a:t>Both the public, affected stakeholders and other SDOs are notified and provided the opportunity to comment on HSO’s proposed Work Program. Interested parties are provided with open access to the standards development process. </a:t>
            </a:r>
            <a:endParaRPr lang="en-US" dirty="0"/>
          </a:p>
          <a:p>
            <a:r>
              <a:rPr lang="en-CA" b="1" dirty="0"/>
              <a:t> </a:t>
            </a:r>
            <a:endParaRPr lang="en-US" dirty="0"/>
          </a:p>
          <a:p>
            <a:r>
              <a:rPr lang="en-CA" dirty="0"/>
              <a:t>People have equal access to participating in the standards development process by submitting comments or requests for new standards/new editions, joining a Technical Committee or Working Group, and by taking part in the public review of standards. HSO is committed to providing services in a way that respects the dignity and independence of persons with disabilities and that people with disabilities have the same opportunity to access and benefit from participating in the standards development. Appropriate accommodations shall be made to support Technical Committee or Working group members, in accordance with applicable legislation. HSO headquarters is in the province of Ontario and abides by the </a:t>
            </a:r>
            <a:r>
              <a:rPr lang="en-CA" i="1" dirty="0"/>
              <a:t>Accessibility for Ontarians with Disabilities Act (AODA), 2005, S.O. 2005, c.11.</a:t>
            </a:r>
            <a:endParaRPr lang="en-US" dirty="0"/>
          </a:p>
          <a:p>
            <a:r>
              <a:rPr lang="en-CA" b="1" dirty="0"/>
              <a:t> </a:t>
            </a:r>
            <a:endParaRPr lang="en-US" dirty="0"/>
          </a:p>
          <a:p>
            <a:r>
              <a:rPr lang="en-CA" b="1" dirty="0"/>
              <a:t>The standards follow a clear and rigorous development process: </a:t>
            </a:r>
            <a:r>
              <a:rPr lang="en-CA" dirty="0"/>
              <a:t>The standards are developed in stages based on the </a:t>
            </a:r>
            <a:r>
              <a:rPr lang="en-CA" i="1" dirty="0"/>
              <a:t>International Harmonized Stage Codes</a:t>
            </a:r>
            <a:r>
              <a:rPr lang="en-CA" dirty="0"/>
              <a:t> and follow a well-documented, open and transparent process. Policies, procedures, and guidelines that relate to the standards development process are both clear and prescriptive to help avoid confusion.</a:t>
            </a:r>
          </a:p>
          <a:p>
            <a:endParaRPr lang="en-CA" dirty="0"/>
          </a:p>
          <a:p>
            <a:endParaRPr lang="en-CA" dirty="0"/>
          </a:p>
          <a:p>
            <a:endParaRPr lang="en-CA" dirty="0"/>
          </a:p>
        </p:txBody>
      </p:sp>
      <p:sp>
        <p:nvSpPr>
          <p:cNvPr id="4" name="Slide Number Placeholder 3"/>
          <p:cNvSpPr>
            <a:spLocks noGrp="1"/>
          </p:cNvSpPr>
          <p:nvPr>
            <p:ph type="sldNum" sz="quarter" idx="10"/>
          </p:nvPr>
        </p:nvSpPr>
        <p:spPr/>
        <p:txBody>
          <a:bodyPr/>
          <a:lstStyle/>
          <a:p>
            <a:pPr defTabSz="931774">
              <a:defRPr/>
            </a:pPr>
            <a:fld id="{B9AC3188-1BC3-44F2-B278-7ADFF205F446}" type="slidenum">
              <a:rPr lang="en-US" sz="1800" kern="0">
                <a:solidFill>
                  <a:sysClr val="windowText" lastClr="000000"/>
                </a:solidFill>
              </a:rPr>
              <a:pPr defTabSz="931774">
                <a:defRPr/>
              </a:pPr>
              <a:t>30</a:t>
            </a:fld>
            <a:endParaRPr lang="en-US" sz="1800" kern="0">
              <a:solidFill>
                <a:sysClr val="windowText" lastClr="000000"/>
              </a:solidFill>
            </a:endParaRPr>
          </a:p>
        </p:txBody>
      </p:sp>
    </p:spTree>
    <p:extLst>
      <p:ext uri="{BB962C8B-B14F-4D97-AF65-F5344CB8AC3E}">
        <p14:creationId xmlns:p14="http://schemas.microsoft.com/office/powerpoint/2010/main" val="15840098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a:t>
            </a:r>
            <a:r>
              <a:rPr lang="en-US" dirty="0"/>
              <a:t>The standards development process is a 16-month process where Technical Committee members are actively engaged during the 30 Committee Stage when the TC drafts the standard’s technical content and during the 50 Approval Stage when the TC votes on the final version of the standard document. </a:t>
            </a:r>
          </a:p>
          <a:p>
            <a:endParaRPr lang="en-US" b="1" dirty="0"/>
          </a:p>
          <a:p>
            <a:r>
              <a:rPr lang="en-US" b="1" dirty="0"/>
              <a:t>TC voting process</a:t>
            </a:r>
          </a:p>
        </p:txBody>
      </p:sp>
      <p:sp>
        <p:nvSpPr>
          <p:cNvPr id="4" name="Slide Number Placeholder 3"/>
          <p:cNvSpPr>
            <a:spLocks noGrp="1"/>
          </p:cNvSpPr>
          <p:nvPr>
            <p:ph type="sldNum" sz="quarter" idx="10"/>
          </p:nvPr>
        </p:nvSpPr>
        <p:spPr/>
        <p:txBody>
          <a:bodyPr/>
          <a:lstStyle/>
          <a:p>
            <a:fld id="{B9AC3188-1BC3-44F2-B278-7ADFF205F446}" type="slidenum">
              <a:rPr lang="en-US" smtClean="0"/>
              <a:t>31</a:t>
            </a:fld>
            <a:endParaRPr lang="en-US"/>
          </a:p>
        </p:txBody>
      </p:sp>
    </p:spTree>
    <p:extLst>
      <p:ext uri="{BB962C8B-B14F-4D97-AF65-F5344CB8AC3E}">
        <p14:creationId xmlns:p14="http://schemas.microsoft.com/office/powerpoint/2010/main" val="32254058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CA" dirty="0"/>
              <a:t>All HSO standards undergo regular maintenance in response to latest research findings and stakeholder needs. Depending on the scope and nature of the standard, the TC shall determine at the </a:t>
            </a:r>
            <a:r>
              <a:rPr lang="en-CA" i="1" dirty="0"/>
              <a:t>00-Preliminary stage</a:t>
            </a:r>
            <a:r>
              <a:rPr lang="en-CA" dirty="0"/>
              <a:t>, whether the standard shall undergo periodic or continuous maintenance. </a:t>
            </a:r>
            <a:endParaRPr lang="en-US" dirty="0"/>
          </a:p>
          <a:p>
            <a:endParaRPr lang="en-CA" dirty="0"/>
          </a:p>
        </p:txBody>
      </p:sp>
      <p:sp>
        <p:nvSpPr>
          <p:cNvPr id="4" name="Slide Number Placeholder 3"/>
          <p:cNvSpPr>
            <a:spLocks noGrp="1"/>
          </p:cNvSpPr>
          <p:nvPr>
            <p:ph type="sldNum" sz="quarter" idx="10"/>
          </p:nvPr>
        </p:nvSpPr>
        <p:spPr/>
        <p:txBody>
          <a:bodyPr/>
          <a:lstStyle/>
          <a:p>
            <a:pPr defTabSz="931774">
              <a:defRPr/>
            </a:pPr>
            <a:fld id="{B9AC3188-1BC3-44F2-B278-7ADFF205F446}" type="slidenum">
              <a:rPr lang="en-US" sz="1800" kern="0">
                <a:solidFill>
                  <a:sysClr val="windowText" lastClr="000000"/>
                </a:solidFill>
              </a:rPr>
              <a:pPr defTabSz="931774">
                <a:defRPr/>
              </a:pPr>
              <a:t>32</a:t>
            </a:fld>
            <a:endParaRPr lang="en-US" sz="1800" kern="0">
              <a:solidFill>
                <a:sysClr val="windowText" lastClr="000000"/>
              </a:solidFill>
            </a:endParaRPr>
          </a:p>
        </p:txBody>
      </p:sp>
    </p:spTree>
    <p:extLst>
      <p:ext uri="{BB962C8B-B14F-4D97-AF65-F5344CB8AC3E}">
        <p14:creationId xmlns:p14="http://schemas.microsoft.com/office/powerpoint/2010/main" val="36354583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AC3188-1BC3-44F2-B278-7ADFF205F446}" type="slidenum">
              <a:rPr lang="en-US" smtClean="0"/>
              <a:t>33</a:t>
            </a:fld>
            <a:endParaRPr lang="en-US"/>
          </a:p>
        </p:txBody>
      </p:sp>
    </p:spTree>
    <p:extLst>
      <p:ext uri="{BB962C8B-B14F-4D97-AF65-F5344CB8AC3E}">
        <p14:creationId xmlns:p14="http://schemas.microsoft.com/office/powerpoint/2010/main" val="18492727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defTabSz="931774">
              <a:defRPr/>
            </a:pPr>
            <a:fld id="{B9AC3188-1BC3-44F2-B278-7ADFF205F446}" type="slidenum">
              <a:rPr lang="en-US" sz="1800" kern="0">
                <a:solidFill>
                  <a:sysClr val="windowText" lastClr="000000"/>
                </a:solidFill>
              </a:rPr>
              <a:pPr defTabSz="931774">
                <a:defRPr/>
              </a:pPr>
              <a:t>34</a:t>
            </a:fld>
            <a:endParaRPr lang="en-US" sz="1800" kern="0">
              <a:solidFill>
                <a:sysClr val="windowText" lastClr="000000"/>
              </a:solidFill>
            </a:endParaRPr>
          </a:p>
        </p:txBody>
      </p:sp>
    </p:spTree>
    <p:extLst>
      <p:ext uri="{BB962C8B-B14F-4D97-AF65-F5344CB8AC3E}">
        <p14:creationId xmlns:p14="http://schemas.microsoft.com/office/powerpoint/2010/main" val="23677399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B9AC3188-1BC3-44F2-B278-7ADFF205F446}" type="slidenum">
              <a:rPr lang="en-US" smtClean="0"/>
              <a:t>35</a:t>
            </a:fld>
            <a:endParaRPr lang="en-US"/>
          </a:p>
        </p:txBody>
      </p:sp>
    </p:spTree>
    <p:extLst>
      <p:ext uri="{BB962C8B-B14F-4D97-AF65-F5344CB8AC3E}">
        <p14:creationId xmlns:p14="http://schemas.microsoft.com/office/powerpoint/2010/main" val="1429388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a:t>We work in more than 50 jurisdictions around the world – here is a visual of the different countries using our standards</a:t>
            </a:r>
          </a:p>
          <a:p>
            <a:endParaRPr lang="en-CA" baseline="0" dirty="0"/>
          </a:p>
          <a:p>
            <a:r>
              <a:rPr lang="en-CA" baseline="0" dirty="0"/>
              <a:t>There are really two ways in which the standards are used: either as Qmentum standards, or what is called white label, where other accrediting bodies will adopt our standards and use them under their own label. </a:t>
            </a:r>
          </a:p>
          <a:p>
            <a:endParaRPr lang="en-CA" baseline="0" dirty="0"/>
          </a:p>
          <a:p>
            <a:r>
              <a:rPr lang="en-CA" baseline="0" dirty="0"/>
              <a:t>For example, we work with accrediting bodies in the Netherlands – </a:t>
            </a:r>
            <a:r>
              <a:rPr lang="en-CA" baseline="0" dirty="0" err="1"/>
              <a:t>Niaz</a:t>
            </a:r>
            <a:r>
              <a:rPr lang="en-CA" baseline="0" dirty="0"/>
              <a:t>, and in Brazil – IQG. These organizations use our standards under their own name and also accredit health care organizations against these standards</a:t>
            </a:r>
          </a:p>
          <a:p>
            <a:endParaRPr lang="en-CA" baseline="0" dirty="0"/>
          </a:p>
          <a:p>
            <a:r>
              <a:rPr lang="en-CA" baseline="0" dirty="0"/>
              <a:t>Alternatively, organizations will use the Qmentum standards and be accredited by Accreditation Canada. This is the situation in Canada, and different jurisdictions around the world where Canadian surveyors will travel to assess organizations against the standards in different jurisdictions</a:t>
            </a:r>
          </a:p>
          <a:p>
            <a:endParaRPr lang="en-CA" baseline="0" dirty="0"/>
          </a:p>
          <a:p>
            <a:pPr rtl="0" fontAlgn="base"/>
            <a:r>
              <a:rPr lang="en-CA" baseline="0" dirty="0"/>
              <a:t>Examples – </a:t>
            </a:r>
            <a:r>
              <a:rPr lang="en-US" dirty="0"/>
              <a:t>Brazil 64</a:t>
            </a:r>
            <a:r>
              <a:rPr lang="en-CA" dirty="0"/>
              <a:t>​</a:t>
            </a:r>
          </a:p>
          <a:p>
            <a:pPr rtl="0" fontAlgn="base"/>
            <a:r>
              <a:rPr lang="en-US" dirty="0"/>
              <a:t>Ecuador</a:t>
            </a:r>
            <a:r>
              <a:rPr lang="en-CA" dirty="0"/>
              <a:t>​ </a:t>
            </a:r>
            <a:r>
              <a:rPr lang="en-US" dirty="0"/>
              <a:t>46</a:t>
            </a:r>
            <a:r>
              <a:rPr lang="en-CA" dirty="0"/>
              <a:t>​</a:t>
            </a:r>
          </a:p>
          <a:p>
            <a:pPr rtl="0" fontAlgn="base"/>
            <a:r>
              <a:rPr lang="en-US" dirty="0"/>
              <a:t>Slovenia</a:t>
            </a:r>
            <a:r>
              <a:rPr lang="en-CA" dirty="0"/>
              <a:t>​ </a:t>
            </a:r>
            <a:r>
              <a:rPr lang="en-US" dirty="0"/>
              <a:t>18</a:t>
            </a:r>
            <a:r>
              <a:rPr lang="en-CA" dirty="0"/>
              <a:t>​</a:t>
            </a:r>
          </a:p>
          <a:p>
            <a:pPr rtl="0" fontAlgn="base"/>
            <a:r>
              <a:rPr lang="en-US" dirty="0"/>
              <a:t>Belgium</a:t>
            </a:r>
            <a:r>
              <a:rPr lang="en-CA" dirty="0"/>
              <a:t>​ </a:t>
            </a:r>
            <a:r>
              <a:rPr lang="en-US" dirty="0"/>
              <a:t>8</a:t>
            </a:r>
            <a:r>
              <a:rPr lang="en-CA" dirty="0"/>
              <a:t>​</a:t>
            </a:r>
          </a:p>
          <a:p>
            <a:pPr rtl="0" fontAlgn="base"/>
            <a:r>
              <a:rPr lang="en-US" dirty="0"/>
              <a:t>Italy</a:t>
            </a:r>
            <a:r>
              <a:rPr lang="en-CA" dirty="0"/>
              <a:t>​ </a:t>
            </a:r>
            <a:r>
              <a:rPr lang="en-US" dirty="0"/>
              <a:t>7</a:t>
            </a:r>
            <a:r>
              <a:rPr lang="en-CA" dirty="0"/>
              <a:t>​</a:t>
            </a:r>
          </a:p>
          <a:p>
            <a:pPr rtl="0" fontAlgn="base"/>
            <a:r>
              <a:rPr lang="en-US" dirty="0"/>
              <a:t>Qatar 7</a:t>
            </a:r>
            <a:r>
              <a:rPr lang="en-CA" dirty="0"/>
              <a:t>​</a:t>
            </a:r>
          </a:p>
          <a:p>
            <a:pPr rtl="0" fontAlgn="base"/>
            <a:r>
              <a:rPr lang="en-US" dirty="0"/>
              <a:t>Kuwait 6</a:t>
            </a:r>
            <a:r>
              <a:rPr lang="en-CA" dirty="0"/>
              <a:t>​</a:t>
            </a:r>
          </a:p>
          <a:p>
            <a:pPr rtl="0" fontAlgn="base"/>
            <a:r>
              <a:rPr lang="en-US" dirty="0"/>
              <a:t>Saudi Arabia 6</a:t>
            </a:r>
            <a:r>
              <a:rPr lang="en-CA" dirty="0"/>
              <a:t>​</a:t>
            </a:r>
          </a:p>
          <a:p>
            <a:pPr rtl="0" fontAlgn="base"/>
            <a:r>
              <a:rPr lang="en-US" dirty="0"/>
              <a:t>United Arab Emirates 5</a:t>
            </a:r>
            <a:r>
              <a:rPr lang="en-CA" dirty="0"/>
              <a:t>​</a:t>
            </a:r>
          </a:p>
          <a:p>
            <a:pPr rtl="0" fontAlgn="base"/>
            <a:r>
              <a:rPr lang="en-US" dirty="0"/>
              <a:t>Bahrain</a:t>
            </a:r>
            <a:r>
              <a:rPr lang="en-CA" dirty="0"/>
              <a:t>​ </a:t>
            </a:r>
            <a:r>
              <a:rPr lang="en-US" dirty="0"/>
              <a:t>4</a:t>
            </a:r>
            <a:r>
              <a:rPr lang="en-CA" dirty="0"/>
              <a:t>​</a:t>
            </a:r>
          </a:p>
          <a:p>
            <a:pPr rtl="0" fontAlgn="base"/>
            <a:r>
              <a:rPr lang="en-US" dirty="0"/>
              <a:t>Iran</a:t>
            </a:r>
            <a:r>
              <a:rPr lang="en-CA" dirty="0"/>
              <a:t>​ </a:t>
            </a:r>
            <a:r>
              <a:rPr lang="en-US" dirty="0"/>
              <a:t>4</a:t>
            </a:r>
            <a:r>
              <a:rPr lang="en-CA" dirty="0"/>
              <a:t>​</a:t>
            </a:r>
          </a:p>
          <a:p>
            <a:pPr rtl="0" fontAlgn="base"/>
            <a:r>
              <a:rPr lang="en-US" dirty="0"/>
              <a:t>Mexico 4</a:t>
            </a:r>
            <a:r>
              <a:rPr lang="en-CA" dirty="0"/>
              <a:t>​</a:t>
            </a:r>
          </a:p>
          <a:p>
            <a:pPr rtl="0" fontAlgn="base"/>
            <a:r>
              <a:rPr lang="en-US" dirty="0"/>
              <a:t>Philippines 4</a:t>
            </a:r>
            <a:r>
              <a:rPr lang="en-CA" dirty="0"/>
              <a:t>​</a:t>
            </a:r>
          </a:p>
          <a:p>
            <a:pPr rtl="0" fontAlgn="base"/>
            <a:r>
              <a:rPr lang="en-US" dirty="0"/>
              <a:t>Peru</a:t>
            </a:r>
            <a:r>
              <a:rPr lang="en-CA" dirty="0"/>
              <a:t>​ 3​</a:t>
            </a:r>
          </a:p>
          <a:p>
            <a:pPr rtl="0" fontAlgn="base"/>
            <a:r>
              <a:rPr lang="en-US" dirty="0"/>
              <a:t>Oman</a:t>
            </a:r>
            <a:r>
              <a:rPr lang="en-CA" dirty="0"/>
              <a:t>​ </a:t>
            </a:r>
            <a:r>
              <a:rPr lang="en-US" dirty="0"/>
              <a:t>2</a:t>
            </a:r>
            <a:r>
              <a:rPr lang="en-CA" dirty="0"/>
              <a:t>​</a:t>
            </a:r>
          </a:p>
          <a:p>
            <a:pPr rtl="0" fontAlgn="base"/>
            <a:r>
              <a:rPr lang="en-US" dirty="0" err="1"/>
              <a:t>St.Lucia</a:t>
            </a:r>
            <a:r>
              <a:rPr lang="en-CA" dirty="0"/>
              <a:t>​ </a:t>
            </a:r>
            <a:r>
              <a:rPr lang="en-US" dirty="0"/>
              <a:t>2</a:t>
            </a:r>
            <a:r>
              <a:rPr lang="en-CA" dirty="0"/>
              <a:t>​</a:t>
            </a:r>
          </a:p>
          <a:p>
            <a:pPr rtl="0" fontAlgn="base"/>
            <a:r>
              <a:rPr lang="en-US" dirty="0"/>
              <a:t>Angola, Bermuda, Croatia, Dominican Republic, </a:t>
            </a:r>
            <a:r>
              <a:rPr lang="en-US" dirty="0" err="1"/>
              <a:t>Ecudaor</a:t>
            </a:r>
            <a:r>
              <a:rPr lang="en-US" dirty="0"/>
              <a:t>, Egypt, Iran-Islamic Republic of, Slovenia, Turks and Caicos, 1</a:t>
            </a:r>
            <a:r>
              <a:rPr lang="en-CA" dirty="0"/>
              <a:t>​</a:t>
            </a:r>
          </a:p>
          <a:p>
            <a:endParaRPr lang="en-CA" baseline="0" dirty="0"/>
          </a:p>
        </p:txBody>
      </p:sp>
      <p:sp>
        <p:nvSpPr>
          <p:cNvPr id="4" name="Slide Number Placeholder 3"/>
          <p:cNvSpPr>
            <a:spLocks noGrp="1"/>
          </p:cNvSpPr>
          <p:nvPr>
            <p:ph type="sldNum" sz="quarter" idx="10"/>
          </p:nvPr>
        </p:nvSpPr>
        <p:spPr/>
        <p:txBody>
          <a:bodyPr/>
          <a:lstStyle/>
          <a:p>
            <a:pPr defTabSz="949478">
              <a:defRPr/>
            </a:pPr>
            <a:fld id="{B9AC3188-1BC3-44F2-B278-7ADFF205F446}" type="slidenum">
              <a:rPr lang="en-US" sz="1800" kern="0">
                <a:solidFill>
                  <a:sysClr val="windowText" lastClr="000000"/>
                </a:solidFill>
                <a:latin typeface="Calibri" panose="020F0502020204030204"/>
              </a:rPr>
              <a:pPr defTabSz="949478">
                <a:defRPr/>
              </a:pPr>
              <a:t>4</a:t>
            </a:fld>
            <a:endParaRPr lang="en-US" sz="1800" kern="0">
              <a:solidFill>
                <a:sysClr val="windowText" lastClr="000000"/>
              </a:solidFill>
              <a:latin typeface="Calibri" panose="020F0502020204030204"/>
            </a:endParaRPr>
          </a:p>
        </p:txBody>
      </p:sp>
    </p:spTree>
    <p:extLst>
      <p:ext uri="{BB962C8B-B14F-4D97-AF65-F5344CB8AC3E}">
        <p14:creationId xmlns:p14="http://schemas.microsoft.com/office/powerpoint/2010/main" val="1334692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February 2017, HSO was created. HSO and Accreditation Canada are affiliates, with HSO being responsible for the research</a:t>
            </a:r>
            <a:r>
              <a:rPr lang="en-CA" baseline="0" dirty="0"/>
              <a:t> and development of standards and assessment programs. </a:t>
            </a:r>
          </a:p>
          <a:p>
            <a:endParaRPr lang="en-CA" baseline="0" dirty="0"/>
          </a:p>
          <a:p>
            <a:r>
              <a:rPr lang="en-CA" baseline="0" dirty="0"/>
              <a:t>Previously, we would bring together a working group to develop standards and then disband it once the standard was published. Now we are putting into place these permanent technical committees. We have also have a team focused on assessment programs. We are now focusing on developing innovative assessment programs to meet the needs of various stakeholders. </a:t>
            </a:r>
          </a:p>
          <a:p>
            <a:endParaRPr lang="en-CA" baseline="0" dirty="0"/>
          </a:p>
          <a:p>
            <a:r>
              <a:rPr lang="en-CA" baseline="0" dirty="0"/>
              <a:t>- Will not get into too much on this today, but wanted to highlight that there is a standards team, and also an assessment team – the standards team works with the technical committees to develop standards, and the assessment team helps to design assessment programs which are then used by accrediting bodies</a:t>
            </a:r>
            <a:endParaRPr lang="en-CA" dirty="0"/>
          </a:p>
        </p:txBody>
      </p:sp>
      <p:sp>
        <p:nvSpPr>
          <p:cNvPr id="4" name="Slide Number Placeholder 3"/>
          <p:cNvSpPr>
            <a:spLocks noGrp="1"/>
          </p:cNvSpPr>
          <p:nvPr>
            <p:ph type="sldNum" sz="quarter" idx="10"/>
          </p:nvPr>
        </p:nvSpPr>
        <p:spPr/>
        <p:txBody>
          <a:bodyPr/>
          <a:lstStyle/>
          <a:p>
            <a:pPr defTabSz="949478">
              <a:defRPr/>
            </a:pPr>
            <a:fld id="{B9AC3188-1BC3-44F2-B278-7ADFF205F446}" type="slidenum">
              <a:rPr lang="en-US" sz="1800" kern="0">
                <a:solidFill>
                  <a:sysClr val="windowText" lastClr="000000"/>
                </a:solidFill>
                <a:latin typeface="Calibri" panose="020F0502020204030204"/>
              </a:rPr>
              <a:pPr defTabSz="949478">
                <a:defRPr/>
              </a:pPr>
              <a:t>5</a:t>
            </a:fld>
            <a:endParaRPr lang="en-US" sz="1800" kern="0">
              <a:solidFill>
                <a:sysClr val="windowText" lastClr="000000"/>
              </a:solidFill>
              <a:latin typeface="Calibri" panose="020F0502020204030204"/>
            </a:endParaRPr>
          </a:p>
        </p:txBody>
      </p:sp>
    </p:spTree>
    <p:extLst>
      <p:ext uri="{BB962C8B-B14F-4D97-AF65-F5344CB8AC3E}">
        <p14:creationId xmlns:p14="http://schemas.microsoft.com/office/powerpoint/2010/main" val="2512803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FF0000"/>
                </a:solidFill>
                <a:highlight>
                  <a:srgbClr val="FFFF00"/>
                </a:highlight>
              </a:rPr>
              <a:t>*****HSO-AC  believes firmly in patient partnership.</a:t>
            </a:r>
          </a:p>
          <a:p>
            <a:r>
              <a:rPr lang="en-US" dirty="0">
                <a:solidFill>
                  <a:srgbClr val="FF0000"/>
                </a:solidFill>
                <a:highlight>
                  <a:srgbClr val="FFFF00"/>
                </a:highlight>
              </a:rPr>
              <a:t>Our engagement is to imply patients at every level of the health care system.</a:t>
            </a:r>
          </a:p>
          <a:p>
            <a:r>
              <a:rPr lang="en-US" dirty="0">
                <a:solidFill>
                  <a:srgbClr val="FF0000"/>
                </a:solidFill>
                <a:highlight>
                  <a:srgbClr val="FFFF00"/>
                </a:highlight>
              </a:rPr>
              <a:t>As you know, the development and revision of standards will be done in co-design with different type of expert, including patients experts. Also, we have already started to integrate patient as surveyor and we are now in recruiting to launch the project more widely. </a:t>
            </a:r>
          </a:p>
          <a:p>
            <a:r>
              <a:rPr lang="en-US" dirty="0">
                <a:solidFill>
                  <a:srgbClr val="FF0000"/>
                </a:solidFill>
                <a:highlight>
                  <a:srgbClr val="FFFF00"/>
                </a:highlight>
              </a:rPr>
              <a:t>We also have team of expert on patient partnership, one member of the team is a specialist on patient engagement in the health care system and the other member is a patient expert, patient herself.</a:t>
            </a:r>
          </a:p>
          <a:p>
            <a:r>
              <a:rPr lang="en-US" dirty="0">
                <a:solidFill>
                  <a:srgbClr val="FF0000"/>
                </a:solidFill>
                <a:highlight>
                  <a:srgbClr val="FFFF00"/>
                </a:highlight>
              </a:rPr>
              <a:t>We truly believe that co-leading with patient at every level of the health care system can bring significant improvement to the health care system.******</a:t>
            </a:r>
          </a:p>
          <a:p>
            <a:r>
              <a:rPr lang="en-US" dirty="0"/>
              <a:t>At HSO, we put people at the </a:t>
            </a:r>
            <a:r>
              <a:rPr lang="en-US" dirty="0" err="1"/>
              <a:t>centre</a:t>
            </a:r>
            <a:r>
              <a:rPr lang="en-US" dirty="0"/>
              <a:t> of everything we do. And we understand that the concept of patients as partners is part of our DNA.  </a:t>
            </a:r>
          </a:p>
          <a:p>
            <a:pPr rtl="0" fontAlgn="base"/>
            <a:r>
              <a:rPr lang="en-US" dirty="0"/>
              <a:t>We know that better results and outcomes are achieved when initiatives are conducted in partnership with patients. Through patients first-hand experiences with health care and services, we gain a tremendous amount of insight into how we can ensure every process and outcome of our work is informed, influenced, and shaped by the people for which they matter most.    </a:t>
            </a:r>
          </a:p>
          <a:p>
            <a:endParaRPr lang="en-CA" baseline="0" dirty="0"/>
          </a:p>
          <a:p>
            <a:endParaRPr lang="en-CA" baseline="0" dirty="0"/>
          </a:p>
          <a:p>
            <a:r>
              <a:rPr lang="en-CA" baseline="0" dirty="0"/>
              <a:t>Client- and family-centred care is an approach to health care that is found throughout our standards. It has become a strong point of focus for many organizations in recent years, and is based on four fundamental values:</a:t>
            </a:r>
          </a:p>
          <a:p>
            <a:endParaRPr lang="en-CA" baseline="0" dirty="0"/>
          </a:p>
          <a:p>
            <a:pPr lvl="1">
              <a:buFont typeface="+mj-lt"/>
              <a:buAutoNum type="arabicPeriod"/>
            </a:pPr>
            <a:r>
              <a:rPr lang="en-US" b="0" dirty="0"/>
              <a:t> Dignity and respect – </a:t>
            </a:r>
            <a:r>
              <a:rPr lang="en-US" b="0" dirty="0" err="1"/>
              <a:t>honouring</a:t>
            </a:r>
            <a:r>
              <a:rPr lang="en-US" b="0" dirty="0"/>
              <a:t> your clients’ perspectives and choices</a:t>
            </a:r>
          </a:p>
          <a:p>
            <a:pPr lvl="1">
              <a:buFont typeface="+mj-lt"/>
              <a:buAutoNum type="arabicPeriod"/>
            </a:pPr>
            <a:r>
              <a:rPr lang="en-US" b="0" dirty="0"/>
              <a:t> Information sharing – sharing complete and unbiased information with your clients and their families</a:t>
            </a:r>
          </a:p>
          <a:p>
            <a:pPr lvl="1">
              <a:buFont typeface="+mj-lt"/>
              <a:buAutoNum type="arabicPeriod"/>
            </a:pPr>
            <a:r>
              <a:rPr lang="en-US" b="0" dirty="0"/>
              <a:t> Partnership and participation – supporting clients and families to participate in care and decision making</a:t>
            </a:r>
          </a:p>
          <a:p>
            <a:pPr lvl="1">
              <a:buFont typeface="+mj-lt"/>
              <a:buAutoNum type="arabicPeriod"/>
            </a:pPr>
            <a:r>
              <a:rPr lang="en-US" b="0" dirty="0"/>
              <a:t> Collaboration – </a:t>
            </a:r>
            <a:r>
              <a:rPr lang="en-US" dirty="0"/>
              <a:t>collaborating with clients and families in policy and program</a:t>
            </a:r>
            <a:r>
              <a:rPr lang="en-US" sz="2400" dirty="0"/>
              <a:t> </a:t>
            </a:r>
            <a:endParaRPr lang="en-CA" dirty="0"/>
          </a:p>
        </p:txBody>
      </p:sp>
      <p:sp>
        <p:nvSpPr>
          <p:cNvPr id="4" name="Slide Number Placeholder 3"/>
          <p:cNvSpPr>
            <a:spLocks noGrp="1"/>
          </p:cNvSpPr>
          <p:nvPr>
            <p:ph type="sldNum" sz="quarter" idx="10"/>
          </p:nvPr>
        </p:nvSpPr>
        <p:spPr/>
        <p:txBody>
          <a:bodyPr/>
          <a:lstStyle/>
          <a:p>
            <a:pPr defTabSz="949478">
              <a:defRPr/>
            </a:pPr>
            <a:fld id="{B9AC3188-1BC3-44F2-B278-7ADFF205F446}" type="slidenum">
              <a:rPr lang="en-US" sz="1800" kern="0">
                <a:solidFill>
                  <a:sysClr val="windowText" lastClr="000000"/>
                </a:solidFill>
                <a:latin typeface="Calibri" panose="020F0502020204030204"/>
              </a:rPr>
              <a:pPr defTabSz="949478">
                <a:defRPr/>
              </a:pPr>
              <a:t>6</a:t>
            </a:fld>
            <a:endParaRPr lang="en-US" sz="1800" kern="0">
              <a:solidFill>
                <a:sysClr val="windowText" lastClr="000000"/>
              </a:solidFill>
              <a:latin typeface="Calibri" panose="020F0502020204030204"/>
            </a:endParaRPr>
          </a:p>
        </p:txBody>
      </p:sp>
    </p:spTree>
    <p:extLst>
      <p:ext uri="{BB962C8B-B14F-4D97-AF65-F5344CB8AC3E}">
        <p14:creationId xmlns:p14="http://schemas.microsoft.com/office/powerpoint/2010/main" val="2691348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AC3188-1BC3-44F2-B278-7ADFF205F446}" type="slidenum">
              <a:rPr lang="en-US" smtClean="0"/>
              <a:t>7</a:t>
            </a:fld>
            <a:endParaRPr lang="en-US"/>
          </a:p>
        </p:txBody>
      </p:sp>
    </p:spTree>
    <p:extLst>
      <p:ext uri="{BB962C8B-B14F-4D97-AF65-F5344CB8AC3E}">
        <p14:creationId xmlns:p14="http://schemas.microsoft.com/office/powerpoint/2010/main" val="33181856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HSO has adopted a rigorous standards development process that is recognized by the United States, Canada and the European Union and also meets the principles of the International Society for Quality in Healthcare (</a:t>
            </a:r>
            <a:r>
              <a:rPr lang="en-US" dirty="0" err="1"/>
              <a:t>ISQua</a:t>
            </a:r>
            <a:r>
              <a:rPr lang="en-US" dirty="0"/>
              <a:t>).</a:t>
            </a:r>
          </a:p>
          <a:p>
            <a:endParaRPr lang="en-US" dirty="0"/>
          </a:p>
          <a:p>
            <a:r>
              <a:rPr lang="en-US" dirty="0"/>
              <a:t>HSO is</a:t>
            </a:r>
            <a:r>
              <a:rPr lang="en-US" baseline="0" dirty="0"/>
              <a:t> also working towards becoming accredited by the Standards Council of Canada, a Canadian organization that advances standardization in Canada and is an official representative of Canada at ISO (International Organization for Standardization)- in fact we have just completed our initial assessment by Standards Council of Canada and are expecting our accreditation status in the next 2 months.</a:t>
            </a:r>
            <a:endParaRPr lang="en-CA" dirty="0"/>
          </a:p>
        </p:txBody>
      </p:sp>
      <p:sp>
        <p:nvSpPr>
          <p:cNvPr id="4" name="Slide Number Placeholder 3"/>
          <p:cNvSpPr>
            <a:spLocks noGrp="1"/>
          </p:cNvSpPr>
          <p:nvPr>
            <p:ph type="sldNum" sz="quarter" idx="10"/>
          </p:nvPr>
        </p:nvSpPr>
        <p:spPr/>
        <p:txBody>
          <a:bodyPr/>
          <a:lstStyle/>
          <a:p>
            <a:pPr defTabSz="931774">
              <a:defRPr/>
            </a:pPr>
            <a:fld id="{B9AC3188-1BC3-44F2-B278-7ADFF205F446}" type="slidenum">
              <a:rPr lang="en-US" sz="1800" kern="0">
                <a:solidFill>
                  <a:sysClr val="windowText" lastClr="000000"/>
                </a:solidFill>
              </a:rPr>
              <a:pPr defTabSz="931774">
                <a:defRPr/>
              </a:pPr>
              <a:t>8</a:t>
            </a:fld>
            <a:endParaRPr lang="en-US" sz="1800" kern="0">
              <a:solidFill>
                <a:sysClr val="windowText" lastClr="000000"/>
              </a:solidFill>
            </a:endParaRPr>
          </a:p>
        </p:txBody>
      </p:sp>
    </p:spTree>
    <p:extLst>
      <p:ext uri="{BB962C8B-B14F-4D97-AF65-F5344CB8AC3E}">
        <p14:creationId xmlns:p14="http://schemas.microsoft.com/office/powerpoint/2010/main" val="2222556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DIMENSION /</a:t>
            </a:r>
            <a:r>
              <a:rPr lang="fr-FR" baseline="0" dirty="0"/>
              <a:t> TEXTE EXPLICATIF</a:t>
            </a:r>
            <a:endParaRPr lang="fr-FR" dirty="0"/>
          </a:p>
          <a:p>
            <a:r>
              <a:rPr lang="fr-FR" dirty="0"/>
              <a:t>Sécurité / Assurez ma sécurité</a:t>
            </a:r>
          </a:p>
          <a:p>
            <a:r>
              <a:rPr lang="fr-FR" dirty="0"/>
              <a:t>Services centrés sur le client / Collaborez avec moi et ma famille</a:t>
            </a:r>
            <a:r>
              <a:rPr lang="fr-FR" baseline="0" dirty="0"/>
              <a:t> à nos soins</a:t>
            </a:r>
          </a:p>
          <a:p>
            <a:r>
              <a:rPr lang="fr-FR" baseline="0" dirty="0"/>
              <a:t>Milieu de travail / Prenez soin de ceux qui s’occupent de moi</a:t>
            </a:r>
          </a:p>
          <a:p>
            <a:r>
              <a:rPr lang="fr-FR" baseline="0" dirty="0"/>
              <a:t>Efficience / Utilisez les ressources le plus adéquatement possible</a:t>
            </a:r>
          </a:p>
          <a:p>
            <a:r>
              <a:rPr lang="fr-FR" baseline="0" dirty="0"/>
              <a:t>Pertinence / Faites ce qu’il faut pour atteindre les meilleurs résultats</a:t>
            </a:r>
          </a:p>
          <a:p>
            <a:r>
              <a:rPr lang="fr-FR" baseline="0" dirty="0"/>
              <a:t>Accessibilité / Offrez-moi des services équitables, en temps opportun</a:t>
            </a:r>
          </a:p>
          <a:p>
            <a:r>
              <a:rPr lang="fr-FR" baseline="0" dirty="0"/>
              <a:t>Accent sur la population / Travaillez avec ma communauté pour prévoir nos besoins et y répondre</a:t>
            </a:r>
          </a:p>
          <a:p>
            <a:r>
              <a:rPr lang="fr-FR" baseline="0" dirty="0"/>
              <a:t>Continuité / Coordonnez mes soins tout au long du continuum de soins</a:t>
            </a:r>
          </a:p>
          <a:p>
            <a:endParaRPr lang="fr-FR" dirty="0"/>
          </a:p>
        </p:txBody>
      </p:sp>
      <p:sp>
        <p:nvSpPr>
          <p:cNvPr id="4" name="Slide Number Placeholder 3"/>
          <p:cNvSpPr>
            <a:spLocks noGrp="1"/>
          </p:cNvSpPr>
          <p:nvPr>
            <p:ph type="sldNum" sz="quarter" idx="10"/>
          </p:nvPr>
        </p:nvSpPr>
        <p:spPr/>
        <p:txBody>
          <a:bodyPr/>
          <a:lstStyle/>
          <a:p>
            <a:pPr>
              <a:defRPr/>
            </a:pPr>
            <a:fld id="{4869A838-4A57-8C47-9977-D895DF8CD2EB}" type="slidenum">
              <a:rPr lang="en-US" smtClean="0"/>
              <a:pPr>
                <a:defRPr/>
              </a:pPr>
              <a:t>9</a:t>
            </a:fld>
            <a:endParaRPr lang="en-US"/>
          </a:p>
        </p:txBody>
      </p:sp>
    </p:spTree>
    <p:extLst>
      <p:ext uri="{BB962C8B-B14F-4D97-AF65-F5344CB8AC3E}">
        <p14:creationId xmlns:p14="http://schemas.microsoft.com/office/powerpoint/2010/main" val="4077059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3.xml"/><Relationship Id="rId1" Type="http://schemas.openxmlformats.org/officeDocument/2006/relationships/vmlDrawing" Target="../drawings/vmlDrawing1.vml"/><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3.xml"/><Relationship Id="rId1" Type="http://schemas.openxmlformats.org/officeDocument/2006/relationships/vmlDrawing" Target="../drawings/vmlDrawing2.vml"/><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120D31C-D929-42D6-9F35-0866B668CA8B}" type="datetimeFigureOut">
              <a:rPr lang="en-US" smtClean="0"/>
              <a:t>10/12/2018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46956C-F1F0-430B-96B2-9E0347030184}" type="slidenum">
              <a:rPr lang="en-US" smtClean="0"/>
              <a:t>‹#›</a:t>
            </a:fld>
            <a:endParaRPr lang="en-US"/>
          </a:p>
        </p:txBody>
      </p:sp>
    </p:spTree>
    <p:extLst>
      <p:ext uri="{BB962C8B-B14F-4D97-AF65-F5344CB8AC3E}">
        <p14:creationId xmlns:p14="http://schemas.microsoft.com/office/powerpoint/2010/main" val="29594253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20D31C-D929-42D6-9F35-0866B668CA8B}" type="datetimeFigureOut">
              <a:rPr lang="en-US" smtClean="0"/>
              <a:t>10/12/2018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46956C-F1F0-430B-96B2-9E0347030184}" type="slidenum">
              <a:rPr lang="en-US" smtClean="0"/>
              <a:t>‹#›</a:t>
            </a:fld>
            <a:endParaRPr lang="en-US"/>
          </a:p>
        </p:txBody>
      </p:sp>
    </p:spTree>
    <p:extLst>
      <p:ext uri="{BB962C8B-B14F-4D97-AF65-F5344CB8AC3E}">
        <p14:creationId xmlns:p14="http://schemas.microsoft.com/office/powerpoint/2010/main" val="4084353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20D31C-D929-42D6-9F35-0866B668CA8B}" type="datetimeFigureOut">
              <a:rPr lang="en-US" smtClean="0"/>
              <a:t>10/12/2018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46956C-F1F0-430B-96B2-9E0347030184}" type="slidenum">
              <a:rPr lang="en-US" smtClean="0"/>
              <a:t>‹#›</a:t>
            </a:fld>
            <a:endParaRPr lang="en-US"/>
          </a:p>
        </p:txBody>
      </p:sp>
    </p:spTree>
    <p:extLst>
      <p:ext uri="{BB962C8B-B14F-4D97-AF65-F5344CB8AC3E}">
        <p14:creationId xmlns:p14="http://schemas.microsoft.com/office/powerpoint/2010/main" val="11583998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120D31C-D929-42D6-9F35-0866B668CA8B}" type="datetimeFigureOut">
              <a:rPr lang="en-US" smtClean="0"/>
              <a:t>10/12/2018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46956C-F1F0-430B-96B2-9E0347030184}" type="slidenum">
              <a:rPr lang="en-US" smtClean="0"/>
              <a:t>‹#›</a:t>
            </a:fld>
            <a:endParaRPr lang="en-US"/>
          </a:p>
        </p:txBody>
      </p:sp>
    </p:spTree>
    <p:extLst>
      <p:ext uri="{BB962C8B-B14F-4D97-AF65-F5344CB8AC3E}">
        <p14:creationId xmlns:p14="http://schemas.microsoft.com/office/powerpoint/2010/main" val="871304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20D31C-D929-42D6-9F35-0866B668CA8B}" type="datetimeFigureOut">
              <a:rPr lang="en-US" smtClean="0"/>
              <a:t>10/12/2018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46956C-F1F0-430B-96B2-9E0347030184}" type="slidenum">
              <a:rPr lang="en-US" smtClean="0"/>
              <a:t>‹#›</a:t>
            </a:fld>
            <a:endParaRPr lang="en-US"/>
          </a:p>
        </p:txBody>
      </p:sp>
    </p:spTree>
    <p:extLst>
      <p:ext uri="{BB962C8B-B14F-4D97-AF65-F5344CB8AC3E}">
        <p14:creationId xmlns:p14="http://schemas.microsoft.com/office/powerpoint/2010/main" val="26855302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120D31C-D929-42D6-9F35-0866B668CA8B}" type="datetimeFigureOut">
              <a:rPr lang="en-US" smtClean="0"/>
              <a:t>10/12/2018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46956C-F1F0-430B-96B2-9E0347030184}" type="slidenum">
              <a:rPr lang="en-US" smtClean="0"/>
              <a:t>‹#›</a:t>
            </a:fld>
            <a:endParaRPr lang="en-US"/>
          </a:p>
        </p:txBody>
      </p:sp>
    </p:spTree>
    <p:extLst>
      <p:ext uri="{BB962C8B-B14F-4D97-AF65-F5344CB8AC3E}">
        <p14:creationId xmlns:p14="http://schemas.microsoft.com/office/powerpoint/2010/main" val="42305121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120D31C-D929-42D6-9F35-0866B668CA8B}" type="datetimeFigureOut">
              <a:rPr lang="en-US" smtClean="0"/>
              <a:t>10/12/2018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46956C-F1F0-430B-96B2-9E0347030184}" type="slidenum">
              <a:rPr lang="en-US" smtClean="0"/>
              <a:t>‹#›</a:t>
            </a:fld>
            <a:endParaRPr lang="en-US"/>
          </a:p>
        </p:txBody>
      </p:sp>
    </p:spTree>
    <p:extLst>
      <p:ext uri="{BB962C8B-B14F-4D97-AF65-F5344CB8AC3E}">
        <p14:creationId xmlns:p14="http://schemas.microsoft.com/office/powerpoint/2010/main" val="28472410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120D31C-D929-42D6-9F35-0866B668CA8B}" type="datetimeFigureOut">
              <a:rPr lang="en-US" smtClean="0"/>
              <a:t>10/12/2018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46956C-F1F0-430B-96B2-9E0347030184}" type="slidenum">
              <a:rPr lang="en-US" smtClean="0"/>
              <a:t>‹#›</a:t>
            </a:fld>
            <a:endParaRPr lang="en-US"/>
          </a:p>
        </p:txBody>
      </p:sp>
    </p:spTree>
    <p:extLst>
      <p:ext uri="{BB962C8B-B14F-4D97-AF65-F5344CB8AC3E}">
        <p14:creationId xmlns:p14="http://schemas.microsoft.com/office/powerpoint/2010/main" val="39814049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120D31C-D929-42D6-9F35-0866B668CA8B}" type="datetimeFigureOut">
              <a:rPr lang="en-US" smtClean="0"/>
              <a:t>10/12/2018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46956C-F1F0-430B-96B2-9E0347030184}" type="slidenum">
              <a:rPr lang="en-US" smtClean="0"/>
              <a:t>‹#›</a:t>
            </a:fld>
            <a:endParaRPr lang="en-US"/>
          </a:p>
        </p:txBody>
      </p:sp>
    </p:spTree>
    <p:extLst>
      <p:ext uri="{BB962C8B-B14F-4D97-AF65-F5344CB8AC3E}">
        <p14:creationId xmlns:p14="http://schemas.microsoft.com/office/powerpoint/2010/main" val="37398211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20D31C-D929-42D6-9F35-0866B668CA8B}" type="datetimeFigureOut">
              <a:rPr lang="en-US" smtClean="0"/>
              <a:t>10/12/2018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46956C-F1F0-430B-96B2-9E0347030184}" type="slidenum">
              <a:rPr lang="en-US" smtClean="0"/>
              <a:t>‹#›</a:t>
            </a:fld>
            <a:endParaRPr lang="en-US"/>
          </a:p>
        </p:txBody>
      </p:sp>
    </p:spTree>
    <p:extLst>
      <p:ext uri="{BB962C8B-B14F-4D97-AF65-F5344CB8AC3E}">
        <p14:creationId xmlns:p14="http://schemas.microsoft.com/office/powerpoint/2010/main" val="29446570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120D31C-D929-42D6-9F35-0866B668CA8B}" type="datetimeFigureOut">
              <a:rPr lang="en-US" smtClean="0"/>
              <a:t>10/12/2018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46956C-F1F0-430B-96B2-9E0347030184}" type="slidenum">
              <a:rPr lang="en-US" smtClean="0"/>
              <a:t>‹#›</a:t>
            </a:fld>
            <a:endParaRPr lang="en-US"/>
          </a:p>
        </p:txBody>
      </p:sp>
    </p:spTree>
    <p:extLst>
      <p:ext uri="{BB962C8B-B14F-4D97-AF65-F5344CB8AC3E}">
        <p14:creationId xmlns:p14="http://schemas.microsoft.com/office/powerpoint/2010/main" val="1939119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20D31C-D929-42D6-9F35-0866B668CA8B}" type="datetimeFigureOut">
              <a:rPr lang="en-US" smtClean="0"/>
              <a:t>10/12/2018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46956C-F1F0-430B-96B2-9E0347030184}" type="slidenum">
              <a:rPr lang="en-US" smtClean="0"/>
              <a:t>‹#›</a:t>
            </a:fld>
            <a:endParaRPr lang="en-US"/>
          </a:p>
        </p:txBody>
      </p:sp>
    </p:spTree>
    <p:extLst>
      <p:ext uri="{BB962C8B-B14F-4D97-AF65-F5344CB8AC3E}">
        <p14:creationId xmlns:p14="http://schemas.microsoft.com/office/powerpoint/2010/main" val="33183430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120D31C-D929-42D6-9F35-0866B668CA8B}" type="datetimeFigureOut">
              <a:rPr lang="en-US" smtClean="0"/>
              <a:t>10/12/2018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46956C-F1F0-430B-96B2-9E0347030184}" type="slidenum">
              <a:rPr lang="en-US" smtClean="0"/>
              <a:t>‹#›</a:t>
            </a:fld>
            <a:endParaRPr lang="en-US"/>
          </a:p>
        </p:txBody>
      </p:sp>
    </p:spTree>
    <p:extLst>
      <p:ext uri="{BB962C8B-B14F-4D97-AF65-F5344CB8AC3E}">
        <p14:creationId xmlns:p14="http://schemas.microsoft.com/office/powerpoint/2010/main" val="17818629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20D31C-D929-42D6-9F35-0866B668CA8B}" type="datetimeFigureOut">
              <a:rPr lang="en-US" smtClean="0"/>
              <a:t>10/12/2018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46956C-F1F0-430B-96B2-9E0347030184}" type="slidenum">
              <a:rPr lang="en-US" smtClean="0"/>
              <a:t>‹#›</a:t>
            </a:fld>
            <a:endParaRPr lang="en-US"/>
          </a:p>
        </p:txBody>
      </p:sp>
    </p:spTree>
    <p:extLst>
      <p:ext uri="{BB962C8B-B14F-4D97-AF65-F5344CB8AC3E}">
        <p14:creationId xmlns:p14="http://schemas.microsoft.com/office/powerpoint/2010/main" val="30928226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20D31C-D929-42D6-9F35-0866B668CA8B}" type="datetimeFigureOut">
              <a:rPr lang="en-US" smtClean="0"/>
              <a:t>10/12/2018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46956C-F1F0-430B-96B2-9E0347030184}" type="slidenum">
              <a:rPr lang="en-US" smtClean="0"/>
              <a:t>‹#›</a:t>
            </a:fld>
            <a:endParaRPr lang="en-US"/>
          </a:p>
        </p:txBody>
      </p:sp>
    </p:spTree>
    <p:extLst>
      <p:ext uri="{BB962C8B-B14F-4D97-AF65-F5344CB8AC3E}">
        <p14:creationId xmlns:p14="http://schemas.microsoft.com/office/powerpoint/2010/main" val="12230909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4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1"/>
            <a:ext cx="10972800" cy="4525963"/>
          </a:xfrm>
          <a:prstGeom prst="rect">
            <a:avLst/>
          </a:prstGeom>
        </p:spPr>
        <p:txBody>
          <a:bodyPr/>
          <a:lstStyle>
            <a:lvl1pPr marL="0" indent="0">
              <a:buNone/>
              <a:defRPr sz="2667">
                <a:solidFill>
                  <a:srgbClr val="000000"/>
                </a:solidFill>
                <a:latin typeface="Arial"/>
                <a:cs typeface="Arial"/>
              </a:defRPr>
            </a:lvl1pPr>
            <a:lvl2pPr>
              <a:buClr>
                <a:srgbClr val="000000"/>
              </a:buClr>
              <a:buFont typeface="Arial"/>
              <a:buChar char="•"/>
              <a:defRPr sz="2400">
                <a:solidFill>
                  <a:srgbClr val="000000"/>
                </a:solidFill>
                <a:latin typeface="Arial"/>
                <a:cs typeface="Arial"/>
              </a:defRPr>
            </a:lvl2pPr>
            <a:lvl3pPr marL="1523962" indent="-304792">
              <a:buFont typeface="Courier New" charset="0"/>
              <a:buChar char="o"/>
              <a:defRPr sz="2133">
                <a:solidFill>
                  <a:srgbClr val="000000"/>
                </a:solidFill>
                <a:latin typeface="Arial"/>
                <a:cs typeface="Arial"/>
              </a:defRPr>
            </a:lvl3pPr>
            <a:lvl4pPr>
              <a:buClr>
                <a:srgbClr val="000000"/>
              </a:buClr>
              <a:defRPr sz="1867">
                <a:solidFill>
                  <a:srgbClr val="000000"/>
                </a:solidFill>
                <a:latin typeface="Arial"/>
                <a:cs typeface="Arial"/>
              </a:defRPr>
            </a:lvl4pPr>
            <a:lvl5pPr>
              <a:defRPr sz="2400">
                <a:latin typeface="Arial"/>
                <a:cs typeface="Arial"/>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itle 1"/>
          <p:cNvSpPr>
            <a:spLocks noGrp="1"/>
          </p:cNvSpPr>
          <p:nvPr>
            <p:ph type="title"/>
          </p:nvPr>
        </p:nvSpPr>
        <p:spPr>
          <a:xfrm>
            <a:off x="609600" y="279400"/>
            <a:ext cx="8026400" cy="1143000"/>
          </a:xfrm>
        </p:spPr>
        <p:txBody>
          <a:bodyPr/>
          <a:lstStyle>
            <a:lvl1pPr>
              <a:defRPr sz="3333" b="1">
                <a:solidFill>
                  <a:srgbClr val="000000"/>
                </a:solidFill>
              </a:defRPr>
            </a:lvl1pPr>
          </a:lstStyle>
          <a:p>
            <a:r>
              <a:rPr lang="en-US" dirty="0"/>
              <a:t>Click to edit Master title style</a:t>
            </a:r>
          </a:p>
        </p:txBody>
      </p:sp>
    </p:spTree>
    <p:extLst>
      <p:ext uri="{BB962C8B-B14F-4D97-AF65-F5344CB8AC3E}">
        <p14:creationId xmlns:p14="http://schemas.microsoft.com/office/powerpoint/2010/main" val="16750696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 Insid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72451" y="543985"/>
            <a:ext cx="10363200" cy="971549"/>
          </a:xfrm>
          <a:prstGeom prst="rect">
            <a:avLst/>
          </a:prstGeom>
        </p:spPr>
        <p:txBody>
          <a:bodyPr/>
          <a:lstStyle>
            <a:lvl1pPr algn="l">
              <a:defRPr sz="3000"/>
            </a:lvl1pPr>
          </a:lstStyle>
          <a:p>
            <a:r>
              <a:rPr lang="en-US"/>
              <a:t>Click to edit Master title style</a:t>
            </a:r>
            <a:endParaRPr lang="en-US" dirty="0"/>
          </a:p>
        </p:txBody>
      </p:sp>
      <p:sp>
        <p:nvSpPr>
          <p:cNvPr id="10" name="Text Placeholder 9"/>
          <p:cNvSpPr>
            <a:spLocks noGrp="1"/>
          </p:cNvSpPr>
          <p:nvPr>
            <p:ph type="body" sz="quarter" idx="13"/>
          </p:nvPr>
        </p:nvSpPr>
        <p:spPr>
          <a:xfrm>
            <a:off x="1071745" y="1617129"/>
            <a:ext cx="10668000" cy="1879600"/>
          </a:xfrm>
          <a:prstGeom prst="rect">
            <a:avLst/>
          </a:prstGeom>
        </p:spPr>
        <p:txBody>
          <a:bodyPr vert="horz"/>
          <a:lstStyle>
            <a:lvl1pPr>
              <a:buClr>
                <a:srgbClr val="CD0920"/>
              </a:buClr>
              <a:defRPr sz="2400"/>
            </a:lvl1pPr>
            <a:lvl2pPr marL="742950" indent="-285750">
              <a:buClr>
                <a:srgbClr val="CD0920"/>
              </a:buClr>
              <a:buFont typeface="Arial"/>
              <a:buChar char="•"/>
              <a:defRPr sz="2200" baseline="0"/>
            </a:lvl2pPr>
            <a:lvl3pPr>
              <a:buClr>
                <a:srgbClr val="CD0920"/>
              </a:buClr>
              <a:defRPr sz="1600"/>
            </a:lvl3pPr>
            <a:lvl4pPr marL="1600200" indent="-228600">
              <a:buClr>
                <a:srgbClr val="CD0920"/>
              </a:buClr>
              <a:buFont typeface="Arial"/>
              <a:buChar cha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Placeholder 5"/>
          <p:cNvSpPr>
            <a:spLocks noGrp="1"/>
          </p:cNvSpPr>
          <p:nvPr>
            <p:ph type="sldNum" sz="quarter" idx="14"/>
          </p:nvPr>
        </p:nvSpPr>
        <p:spPr/>
        <p:txBody>
          <a:bodyPr/>
          <a:lstStyle>
            <a:lvl1pPr>
              <a:defRPr smtClean="0">
                <a:solidFill>
                  <a:schemeClr val="tx1"/>
                </a:solidFill>
              </a:defRPr>
            </a:lvl1pPr>
          </a:lstStyle>
          <a:p>
            <a:pPr>
              <a:defRPr/>
            </a:pPr>
            <a:fld id="{38BCC231-1A8B-4F14-947E-0964086E3312}" type="slidenum">
              <a:rPr lang="en-US" altLang="en-US">
                <a:solidFill>
                  <a:prstClr val="black"/>
                </a:solidFill>
              </a:rPr>
              <a:pPr>
                <a:defRPr/>
              </a:pPr>
              <a:t>‹#›</a:t>
            </a:fld>
            <a:endParaRPr lang="en-US" altLang="en-US" dirty="0">
              <a:solidFill>
                <a:prstClr val="black"/>
              </a:solidFill>
            </a:endParaRPr>
          </a:p>
        </p:txBody>
      </p:sp>
    </p:spTree>
    <p:extLst>
      <p:ext uri="{BB962C8B-B14F-4D97-AF65-F5344CB8AC3E}">
        <p14:creationId xmlns:p14="http://schemas.microsoft.com/office/powerpoint/2010/main" val="20570440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Charts Slide">
    <p:spTree>
      <p:nvGrpSpPr>
        <p:cNvPr id="1" name=""/>
        <p:cNvGrpSpPr/>
        <p:nvPr/>
      </p:nvGrpSpPr>
      <p:grpSpPr>
        <a:xfrm>
          <a:off x="0" y="0"/>
          <a:ext cx="0" cy="0"/>
          <a:chOff x="0" y="0"/>
          <a:chExt cx="0" cy="0"/>
        </a:xfrm>
      </p:grpSpPr>
      <p:graphicFrame>
        <p:nvGraphicFramePr>
          <p:cNvPr id="5" name="Chart 3"/>
          <p:cNvGraphicFramePr>
            <a:graphicFrameLocks/>
          </p:cNvGraphicFramePr>
          <p:nvPr/>
        </p:nvGraphicFramePr>
        <p:xfrm>
          <a:off x="2743200" y="2217738"/>
          <a:ext cx="7315200" cy="3692525"/>
        </p:xfrm>
        <a:graphic>
          <a:graphicData uri="http://schemas.openxmlformats.org/presentationml/2006/ole">
            <mc:AlternateContent xmlns:mc="http://schemas.openxmlformats.org/markup-compatibility/2006">
              <mc:Choice xmlns:v="urn:schemas-microsoft-com:vml" Requires="v">
                <p:oleObj spid="_x0000_s3137" r:id="rId3" imgW="5485946" imgH="3687775" progId="Excel.Chart.8">
                  <p:embed/>
                </p:oleObj>
              </mc:Choice>
              <mc:Fallback>
                <p:oleObj r:id="rId3" imgW="5485946" imgH="3687775" progId="Excel.Chart.8">
                  <p:embed/>
                  <p:pic>
                    <p:nvPicPr>
                      <p:cNvPr id="5" name="Char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2217738"/>
                        <a:ext cx="7315200" cy="369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ctrTitle"/>
          </p:nvPr>
        </p:nvSpPr>
        <p:spPr>
          <a:xfrm>
            <a:off x="1072451" y="543985"/>
            <a:ext cx="10363200" cy="971549"/>
          </a:xfrm>
          <a:prstGeom prst="rect">
            <a:avLst/>
          </a:prstGeom>
        </p:spPr>
        <p:txBody>
          <a:bodyPr/>
          <a:lstStyle>
            <a:lvl1pPr algn="l">
              <a:defRPr sz="3000"/>
            </a:lvl1pPr>
          </a:lstStyle>
          <a:p>
            <a:r>
              <a:rPr lang="en-US"/>
              <a:t>Click to edit Master title style</a:t>
            </a:r>
            <a:endParaRPr lang="en-US" dirty="0"/>
          </a:p>
        </p:txBody>
      </p:sp>
      <p:sp>
        <p:nvSpPr>
          <p:cNvPr id="4" name="Chart Placeholder 3"/>
          <p:cNvSpPr>
            <a:spLocks noGrp="1"/>
          </p:cNvSpPr>
          <p:nvPr>
            <p:ph type="chart" sz="quarter" idx="13"/>
          </p:nvPr>
        </p:nvSpPr>
        <p:spPr>
          <a:xfrm>
            <a:off x="1242485" y="1702330"/>
            <a:ext cx="9910233" cy="4071937"/>
          </a:xfrm>
          <a:prstGeom prst="rect">
            <a:avLst/>
          </a:prstGeom>
        </p:spPr>
        <p:txBody>
          <a:bodyPr vert="horz"/>
          <a:lstStyle>
            <a:lvl1pPr marL="0" indent="0">
              <a:buNone/>
              <a:defRPr sz="2400" baseline="0"/>
            </a:lvl1pPr>
          </a:lstStyle>
          <a:p>
            <a:pPr lvl="0"/>
            <a:r>
              <a:rPr lang="en-US" noProof="0" dirty="0"/>
              <a:t>Click icon to add chart</a:t>
            </a:r>
          </a:p>
        </p:txBody>
      </p:sp>
      <p:sp>
        <p:nvSpPr>
          <p:cNvPr id="6" name="Slide Number Placeholder 5"/>
          <p:cNvSpPr>
            <a:spLocks noGrp="1"/>
          </p:cNvSpPr>
          <p:nvPr>
            <p:ph type="sldNum" sz="quarter" idx="14"/>
          </p:nvPr>
        </p:nvSpPr>
        <p:spPr/>
        <p:txBody>
          <a:bodyPr/>
          <a:lstStyle>
            <a:lvl1pPr>
              <a:defRPr smtClean="0"/>
            </a:lvl1pPr>
          </a:lstStyle>
          <a:p>
            <a:pPr>
              <a:defRPr/>
            </a:pPr>
            <a:fld id="{105C5C77-0124-476C-8359-762FD9318C01}" type="slidenum">
              <a:rPr lang="en-US" altLang="en-US"/>
              <a:pPr>
                <a:defRPr/>
              </a:pPr>
              <a:t>‹#›</a:t>
            </a:fld>
            <a:endParaRPr lang="en-US" altLang="en-US" dirty="0"/>
          </a:p>
        </p:txBody>
      </p:sp>
    </p:spTree>
    <p:extLst>
      <p:ext uri="{BB962C8B-B14F-4D97-AF65-F5344CB8AC3E}">
        <p14:creationId xmlns:p14="http://schemas.microsoft.com/office/powerpoint/2010/main" val="33544245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Charts Slide">
    <p:spTree>
      <p:nvGrpSpPr>
        <p:cNvPr id="1" name=""/>
        <p:cNvGrpSpPr/>
        <p:nvPr/>
      </p:nvGrpSpPr>
      <p:grpSpPr>
        <a:xfrm>
          <a:off x="0" y="0"/>
          <a:ext cx="0" cy="0"/>
          <a:chOff x="0" y="0"/>
          <a:chExt cx="0" cy="0"/>
        </a:xfrm>
      </p:grpSpPr>
      <p:graphicFrame>
        <p:nvGraphicFramePr>
          <p:cNvPr id="5" name="Chart 3"/>
          <p:cNvGraphicFramePr>
            <a:graphicFrameLocks/>
          </p:cNvGraphicFramePr>
          <p:nvPr/>
        </p:nvGraphicFramePr>
        <p:xfrm>
          <a:off x="2743200" y="2217738"/>
          <a:ext cx="7315200" cy="3692525"/>
        </p:xfrm>
        <a:graphic>
          <a:graphicData uri="http://schemas.openxmlformats.org/presentationml/2006/ole">
            <mc:AlternateContent xmlns:mc="http://schemas.openxmlformats.org/markup-compatibility/2006">
              <mc:Choice xmlns:v="urn:schemas-microsoft-com:vml" Requires="v">
                <p:oleObj spid="_x0000_s2113" r:id="rId3" imgW="5485946" imgH="3687775" progId="Excel.Chart.8">
                  <p:embed/>
                </p:oleObj>
              </mc:Choice>
              <mc:Fallback>
                <p:oleObj r:id="rId3" imgW="5485946" imgH="3687775" progId="Excel.Chart.8">
                  <p:embed/>
                  <p:pic>
                    <p:nvPicPr>
                      <p:cNvPr id="5" name="Char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2217738"/>
                        <a:ext cx="7315200" cy="369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ctrTitle"/>
          </p:nvPr>
        </p:nvSpPr>
        <p:spPr>
          <a:xfrm>
            <a:off x="1072451" y="543985"/>
            <a:ext cx="10363200" cy="971549"/>
          </a:xfrm>
          <a:prstGeom prst="rect">
            <a:avLst/>
          </a:prstGeom>
        </p:spPr>
        <p:txBody>
          <a:bodyPr/>
          <a:lstStyle>
            <a:lvl1pPr algn="l">
              <a:defRPr sz="3000"/>
            </a:lvl1pPr>
          </a:lstStyle>
          <a:p>
            <a:r>
              <a:rPr lang="en-US"/>
              <a:t>Click to edit Master title style</a:t>
            </a:r>
            <a:endParaRPr lang="en-US" dirty="0"/>
          </a:p>
        </p:txBody>
      </p:sp>
      <p:sp>
        <p:nvSpPr>
          <p:cNvPr id="4" name="Chart Placeholder 3"/>
          <p:cNvSpPr>
            <a:spLocks noGrp="1"/>
          </p:cNvSpPr>
          <p:nvPr>
            <p:ph type="chart" sz="quarter" idx="13"/>
          </p:nvPr>
        </p:nvSpPr>
        <p:spPr>
          <a:xfrm>
            <a:off x="1242485" y="1702330"/>
            <a:ext cx="9910233" cy="4071937"/>
          </a:xfrm>
          <a:prstGeom prst="rect">
            <a:avLst/>
          </a:prstGeom>
        </p:spPr>
        <p:txBody>
          <a:bodyPr vert="horz"/>
          <a:lstStyle>
            <a:lvl1pPr marL="0" indent="0">
              <a:buNone/>
              <a:defRPr sz="2400" baseline="0"/>
            </a:lvl1pPr>
          </a:lstStyle>
          <a:p>
            <a:pPr lvl="0"/>
            <a:r>
              <a:rPr lang="en-US" noProof="0" dirty="0"/>
              <a:t>Click icon to add chart</a:t>
            </a:r>
          </a:p>
        </p:txBody>
      </p:sp>
      <p:sp>
        <p:nvSpPr>
          <p:cNvPr id="6" name="Slide Number Placeholder 5"/>
          <p:cNvSpPr>
            <a:spLocks noGrp="1"/>
          </p:cNvSpPr>
          <p:nvPr>
            <p:ph type="sldNum" sz="quarter" idx="14"/>
          </p:nvPr>
        </p:nvSpPr>
        <p:spPr/>
        <p:txBody>
          <a:bodyPr/>
          <a:lstStyle>
            <a:lvl1pPr>
              <a:defRPr smtClean="0"/>
            </a:lvl1pPr>
          </a:lstStyle>
          <a:p>
            <a:pPr>
              <a:defRPr/>
            </a:pPr>
            <a:fld id="{2B238066-DAA7-47E7-8451-2E289C97C4D1}" type="slidenum">
              <a:rPr lang="en-US" altLang="en-US"/>
              <a:pPr>
                <a:defRPr/>
              </a:pPr>
              <a:t>‹#›</a:t>
            </a:fld>
            <a:endParaRPr lang="en-US" altLang="en-US" dirty="0"/>
          </a:p>
        </p:txBody>
      </p:sp>
    </p:spTree>
    <p:extLst>
      <p:ext uri="{BB962C8B-B14F-4D97-AF65-F5344CB8AC3E}">
        <p14:creationId xmlns:p14="http://schemas.microsoft.com/office/powerpoint/2010/main" val="34327757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5951" y="165100"/>
            <a:ext cx="10962216" cy="1112838"/>
          </a:xfrm>
          <a:prstGeom prst="rect">
            <a:avLst/>
          </a:prstGeom>
        </p:spPr>
        <p:txBody>
          <a:bodyPr/>
          <a:lstStyle/>
          <a:p>
            <a:r>
              <a:rPr lang="en-US"/>
              <a:t>Click to edit Master title style</a:t>
            </a:r>
            <a:endParaRPr lang="en-CA"/>
          </a:p>
        </p:txBody>
      </p:sp>
      <p:sp>
        <p:nvSpPr>
          <p:cNvPr id="3" name="Content Placeholder 2"/>
          <p:cNvSpPr>
            <a:spLocks noGrp="1"/>
          </p:cNvSpPr>
          <p:nvPr>
            <p:ph idx="1"/>
          </p:nvPr>
        </p:nvSpPr>
        <p:spPr>
          <a:xfrm>
            <a:off x="615951" y="1855789"/>
            <a:ext cx="10960100" cy="45307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16"/>
          <p:cNvSpPr>
            <a:spLocks noGrp="1" noChangeArrowheads="1"/>
          </p:cNvSpPr>
          <p:nvPr>
            <p:ph type="sldNum" sz="quarter" idx="10"/>
          </p:nvPr>
        </p:nvSpPr>
        <p:spPr>
          <a:ln/>
        </p:spPr>
        <p:txBody>
          <a:bodyPr/>
          <a:lstStyle>
            <a:lvl1pPr>
              <a:defRPr/>
            </a:lvl1pPr>
          </a:lstStyle>
          <a:p>
            <a:pPr>
              <a:defRPr/>
            </a:pPr>
            <a:fld id="{6459F4F6-9502-4152-BF08-51FB5801BAB7}"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530518148"/>
      </p:ext>
    </p:extLst>
  </p:cSld>
  <p:clrMapOvr>
    <a:masterClrMapping/>
  </p:clrMapOvr>
  <p:transition>
    <p:fade thruBlk="1"/>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6279" y="2130426"/>
            <a:ext cx="10363200" cy="1470025"/>
          </a:xfrm>
          <a:prstGeom prst="rect">
            <a:avLst/>
          </a:prstGeom>
        </p:spPr>
        <p:txBody>
          <a:bodyPr/>
          <a:lstStyle>
            <a:lvl1pPr algn="l">
              <a:defRPr sz="4000"/>
            </a:lvl1pPr>
          </a:lstStyle>
          <a:p>
            <a:r>
              <a:rPr lang="en-US"/>
              <a:t>Click to edit Master title style</a:t>
            </a:r>
            <a:endParaRPr lang="en-US" dirty="0"/>
          </a:p>
        </p:txBody>
      </p:sp>
      <p:sp>
        <p:nvSpPr>
          <p:cNvPr id="3" name="Subtitle 2"/>
          <p:cNvSpPr>
            <a:spLocks noGrp="1"/>
          </p:cNvSpPr>
          <p:nvPr>
            <p:ph type="subTitle" idx="1"/>
          </p:nvPr>
        </p:nvSpPr>
        <p:spPr>
          <a:xfrm>
            <a:off x="936279" y="3886201"/>
            <a:ext cx="8534400" cy="668867"/>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3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Text Placeholder 11"/>
          <p:cNvSpPr>
            <a:spLocks noGrp="1"/>
          </p:cNvSpPr>
          <p:nvPr>
            <p:ph type="body" sz="quarter" idx="13"/>
          </p:nvPr>
        </p:nvSpPr>
        <p:spPr>
          <a:xfrm>
            <a:off x="937685" y="4555067"/>
            <a:ext cx="8555567" cy="736600"/>
          </a:xfrm>
          <a:prstGeom prst="rect">
            <a:avLst/>
          </a:prstGeom>
        </p:spPr>
        <p:txBody>
          <a:bodyPr vert="horz"/>
          <a:lstStyle>
            <a:lvl1pPr marL="0" indent="0">
              <a:buNone/>
              <a:defRPr sz="2000"/>
            </a:lvl1pPr>
          </a:lstStyle>
          <a:p>
            <a:pPr lvl="0"/>
            <a:r>
              <a:rPr lang="en-US"/>
              <a:t>Click to edit Master text styles</a:t>
            </a:r>
          </a:p>
        </p:txBody>
      </p:sp>
    </p:spTree>
    <p:extLst>
      <p:ext uri="{BB962C8B-B14F-4D97-AF65-F5344CB8AC3E}">
        <p14:creationId xmlns:p14="http://schemas.microsoft.com/office/powerpoint/2010/main" val="37814394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hapter Layout">
    <p:spTree>
      <p:nvGrpSpPr>
        <p:cNvPr id="1" name=""/>
        <p:cNvGrpSpPr/>
        <p:nvPr/>
      </p:nvGrpSpPr>
      <p:grpSpPr>
        <a:xfrm>
          <a:off x="0" y="0"/>
          <a:ext cx="0" cy="0"/>
          <a:chOff x="0" y="0"/>
          <a:chExt cx="0" cy="0"/>
        </a:xfrm>
      </p:grpSpPr>
      <p:sp>
        <p:nvSpPr>
          <p:cNvPr id="2" name="Title 1"/>
          <p:cNvSpPr>
            <a:spLocks noGrp="1"/>
          </p:cNvSpPr>
          <p:nvPr>
            <p:ph type="title"/>
          </p:nvPr>
        </p:nvSpPr>
        <p:spPr>
          <a:xfrm>
            <a:off x="495947" y="1480088"/>
            <a:ext cx="9474629" cy="782207"/>
          </a:xfrm>
          <a:prstGeom prst="rect">
            <a:avLst/>
          </a:prstGeo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B07126C3-B34E-4C09-A787-AFF413EA85D8}" type="slidenum">
              <a:rPr lang="en-US" smtClean="0">
                <a:solidFill>
                  <a:prstClr val="black">
                    <a:tint val="75000"/>
                  </a:prstClr>
                </a:solidFill>
              </a:rPr>
              <a:pPr/>
              <a:t>‹#›</a:t>
            </a:fld>
            <a:endParaRPr lang="en-US" dirty="0">
              <a:solidFill>
                <a:prstClr val="black">
                  <a:tint val="75000"/>
                </a:prstClr>
              </a:solidFill>
            </a:endParaRPr>
          </a:p>
        </p:txBody>
      </p:sp>
      <p:sp>
        <p:nvSpPr>
          <p:cNvPr id="7" name="Text Placeholder 6"/>
          <p:cNvSpPr>
            <a:spLocks noGrp="1"/>
          </p:cNvSpPr>
          <p:nvPr>
            <p:ph type="body" sz="quarter" idx="11"/>
          </p:nvPr>
        </p:nvSpPr>
        <p:spPr>
          <a:xfrm>
            <a:off x="505884" y="2573339"/>
            <a:ext cx="8121505" cy="968375"/>
          </a:xfrm>
          <a:prstGeom prst="rect">
            <a:avLst/>
          </a:prstGeom>
        </p:spPr>
        <p:txBody>
          <a:bodyPr anchor="ctr" anchorCtr="0"/>
          <a:lstStyle>
            <a:lvl1pPr marL="0" indent="0">
              <a:buNone/>
              <a:defRPr sz="280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372945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120D31C-D929-42D6-9F35-0866B668CA8B}" type="datetimeFigureOut">
              <a:rPr lang="en-US" smtClean="0"/>
              <a:t>10/12/2018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46956C-F1F0-430B-96B2-9E0347030184}" type="slidenum">
              <a:rPr lang="en-US" smtClean="0"/>
              <a:t>‹#›</a:t>
            </a:fld>
            <a:endParaRPr lang="en-US"/>
          </a:p>
        </p:txBody>
      </p:sp>
    </p:spTree>
    <p:extLst>
      <p:ext uri="{BB962C8B-B14F-4D97-AF65-F5344CB8AC3E}">
        <p14:creationId xmlns:p14="http://schemas.microsoft.com/office/powerpoint/2010/main" val="27211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120D31C-D929-42D6-9F35-0866B668CA8B}" type="datetimeFigureOut">
              <a:rPr lang="en-US" smtClean="0"/>
              <a:t>10/12/2018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46956C-F1F0-430B-96B2-9E0347030184}" type="slidenum">
              <a:rPr lang="en-US" smtClean="0"/>
              <a:t>‹#›</a:t>
            </a:fld>
            <a:endParaRPr lang="en-US"/>
          </a:p>
        </p:txBody>
      </p:sp>
    </p:spTree>
    <p:extLst>
      <p:ext uri="{BB962C8B-B14F-4D97-AF65-F5344CB8AC3E}">
        <p14:creationId xmlns:p14="http://schemas.microsoft.com/office/powerpoint/2010/main" val="2624273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120D31C-D929-42D6-9F35-0866B668CA8B}" type="datetimeFigureOut">
              <a:rPr lang="en-US" smtClean="0"/>
              <a:t>10/12/2018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46956C-F1F0-430B-96B2-9E0347030184}" type="slidenum">
              <a:rPr lang="en-US" smtClean="0"/>
              <a:t>‹#›</a:t>
            </a:fld>
            <a:endParaRPr lang="en-US"/>
          </a:p>
        </p:txBody>
      </p:sp>
    </p:spTree>
    <p:extLst>
      <p:ext uri="{BB962C8B-B14F-4D97-AF65-F5344CB8AC3E}">
        <p14:creationId xmlns:p14="http://schemas.microsoft.com/office/powerpoint/2010/main" val="14067285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120D31C-D929-42D6-9F35-0866B668CA8B}" type="datetimeFigureOut">
              <a:rPr lang="en-US" smtClean="0"/>
              <a:t>10/12/2018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46956C-F1F0-430B-96B2-9E0347030184}" type="slidenum">
              <a:rPr lang="en-US" smtClean="0"/>
              <a:t>‹#›</a:t>
            </a:fld>
            <a:endParaRPr lang="en-US"/>
          </a:p>
        </p:txBody>
      </p:sp>
    </p:spTree>
    <p:extLst>
      <p:ext uri="{BB962C8B-B14F-4D97-AF65-F5344CB8AC3E}">
        <p14:creationId xmlns:p14="http://schemas.microsoft.com/office/powerpoint/2010/main" val="2724863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20D31C-D929-42D6-9F35-0866B668CA8B}" type="datetimeFigureOut">
              <a:rPr lang="en-US" smtClean="0"/>
              <a:t>10/12/2018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46956C-F1F0-430B-96B2-9E0347030184}" type="slidenum">
              <a:rPr lang="en-US" smtClean="0"/>
              <a:t>‹#›</a:t>
            </a:fld>
            <a:endParaRPr lang="en-US"/>
          </a:p>
        </p:txBody>
      </p:sp>
    </p:spTree>
    <p:extLst>
      <p:ext uri="{BB962C8B-B14F-4D97-AF65-F5344CB8AC3E}">
        <p14:creationId xmlns:p14="http://schemas.microsoft.com/office/powerpoint/2010/main" val="3859885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120D31C-D929-42D6-9F35-0866B668CA8B}" type="datetimeFigureOut">
              <a:rPr lang="en-US" smtClean="0"/>
              <a:t>10/12/2018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46956C-F1F0-430B-96B2-9E0347030184}" type="slidenum">
              <a:rPr lang="en-US" smtClean="0"/>
              <a:t>‹#›</a:t>
            </a:fld>
            <a:endParaRPr lang="en-US"/>
          </a:p>
        </p:txBody>
      </p:sp>
    </p:spTree>
    <p:extLst>
      <p:ext uri="{BB962C8B-B14F-4D97-AF65-F5344CB8AC3E}">
        <p14:creationId xmlns:p14="http://schemas.microsoft.com/office/powerpoint/2010/main" val="19107699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120D31C-D929-42D6-9F35-0866B668CA8B}" type="datetimeFigureOut">
              <a:rPr lang="en-US" smtClean="0"/>
              <a:t>10/12/2018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46956C-F1F0-430B-96B2-9E0347030184}" type="slidenum">
              <a:rPr lang="en-US" smtClean="0"/>
              <a:t>‹#›</a:t>
            </a:fld>
            <a:endParaRPr lang="en-US"/>
          </a:p>
        </p:txBody>
      </p:sp>
    </p:spTree>
    <p:extLst>
      <p:ext uri="{BB962C8B-B14F-4D97-AF65-F5344CB8AC3E}">
        <p14:creationId xmlns:p14="http://schemas.microsoft.com/office/powerpoint/2010/main" val="2062774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6.xml"/><Relationship Id="rId7"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20D31C-D929-42D6-9F35-0866B668CA8B}" type="datetimeFigureOut">
              <a:rPr lang="en-US" smtClean="0"/>
              <a:t>10/12/2018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46956C-F1F0-430B-96B2-9E0347030184}" type="slidenum">
              <a:rPr lang="en-US" smtClean="0"/>
              <a:t>‹#›</a:t>
            </a:fld>
            <a:endParaRPr lang="en-US"/>
          </a:p>
        </p:txBody>
      </p:sp>
    </p:spTree>
    <p:extLst>
      <p:ext uri="{BB962C8B-B14F-4D97-AF65-F5344CB8AC3E}">
        <p14:creationId xmlns:p14="http://schemas.microsoft.com/office/powerpoint/2010/main" val="40638493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20D31C-D929-42D6-9F35-0866B668CA8B}" type="datetimeFigureOut">
              <a:rPr lang="en-US" smtClean="0"/>
              <a:t>10/12/2018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46956C-F1F0-430B-96B2-9E0347030184}" type="slidenum">
              <a:rPr lang="en-US" smtClean="0"/>
              <a:t>‹#›</a:t>
            </a:fld>
            <a:endParaRPr lang="en-US"/>
          </a:p>
        </p:txBody>
      </p:sp>
    </p:spTree>
    <p:extLst>
      <p:ext uri="{BB962C8B-B14F-4D97-AF65-F5344CB8AC3E}">
        <p14:creationId xmlns:p14="http://schemas.microsoft.com/office/powerpoint/2010/main" val="30207238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0" y="7938"/>
            <a:ext cx="12194117" cy="685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4"/>
          </p:nvPr>
        </p:nvSpPr>
        <p:spPr>
          <a:xfrm>
            <a:off x="8432800" y="6254751"/>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smtClean="0">
                <a:solidFill>
                  <a:srgbClr val="000000"/>
                </a:solidFill>
              </a:defRPr>
            </a:lvl1pPr>
          </a:lstStyle>
          <a:p>
            <a:pPr>
              <a:defRPr/>
            </a:pPr>
            <a:fld id="{49C2CB85-C032-4E82-8AAB-640E5774EB0A}" type="slidenum">
              <a:rPr lang="en-US" altLang="en-US"/>
              <a:pPr>
                <a:defRPr/>
              </a:pPr>
              <a:t>‹#›</a:t>
            </a:fld>
            <a:endParaRPr lang="en-US" altLang="en-US" dirty="0"/>
          </a:p>
        </p:txBody>
      </p:sp>
    </p:spTree>
    <p:extLst>
      <p:ext uri="{BB962C8B-B14F-4D97-AF65-F5344CB8AC3E}">
        <p14:creationId xmlns:p14="http://schemas.microsoft.com/office/powerpoint/2010/main" val="140694308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Lst>
  <p:hf hdr="0" ftr="0" dt="0"/>
  <p:txStyles>
    <p:titleStyle>
      <a:lvl1pPr algn="ctr" defTabSz="457200" rtl="0" eaLnBrk="0" fontAlgn="base" hangingPunct="0">
        <a:spcBef>
          <a:spcPct val="0"/>
        </a:spcBef>
        <a:spcAft>
          <a:spcPct val="0"/>
        </a:spcAft>
        <a:defRPr sz="4400" kern="1200">
          <a:solidFill>
            <a:schemeClr val="tx1"/>
          </a:solidFill>
          <a:latin typeface="+mj-lt"/>
          <a:ea typeface="ヒラギノ角ゴ Pro W3" pitchFamily="123" charset="-128"/>
          <a:cs typeface="+mj-cs"/>
        </a:defRPr>
      </a:lvl1pPr>
      <a:lvl2pPr algn="ctr" defTabSz="457200" rtl="0" eaLnBrk="0" fontAlgn="base" hangingPunct="0">
        <a:spcBef>
          <a:spcPct val="0"/>
        </a:spcBef>
        <a:spcAft>
          <a:spcPct val="0"/>
        </a:spcAft>
        <a:defRPr sz="4400">
          <a:solidFill>
            <a:schemeClr val="tx1"/>
          </a:solidFill>
          <a:latin typeface="Calibri" pitchFamily="34" charset="0"/>
          <a:ea typeface="ヒラギノ角ゴ Pro W3" pitchFamily="123" charset="-128"/>
        </a:defRPr>
      </a:lvl2pPr>
      <a:lvl3pPr algn="ctr" defTabSz="457200" rtl="0" eaLnBrk="0" fontAlgn="base" hangingPunct="0">
        <a:spcBef>
          <a:spcPct val="0"/>
        </a:spcBef>
        <a:spcAft>
          <a:spcPct val="0"/>
        </a:spcAft>
        <a:defRPr sz="4400">
          <a:solidFill>
            <a:schemeClr val="tx1"/>
          </a:solidFill>
          <a:latin typeface="Calibri" pitchFamily="34" charset="0"/>
          <a:ea typeface="ヒラギノ角ゴ Pro W3" pitchFamily="123" charset="-128"/>
        </a:defRPr>
      </a:lvl3pPr>
      <a:lvl4pPr algn="ctr" defTabSz="457200" rtl="0" eaLnBrk="0" fontAlgn="base" hangingPunct="0">
        <a:spcBef>
          <a:spcPct val="0"/>
        </a:spcBef>
        <a:spcAft>
          <a:spcPct val="0"/>
        </a:spcAft>
        <a:defRPr sz="4400">
          <a:solidFill>
            <a:schemeClr val="tx1"/>
          </a:solidFill>
          <a:latin typeface="Calibri" pitchFamily="34" charset="0"/>
          <a:ea typeface="ヒラギノ角ゴ Pro W3" pitchFamily="123" charset="-128"/>
        </a:defRPr>
      </a:lvl4pPr>
      <a:lvl5pPr algn="ctr" defTabSz="457200" rtl="0" eaLnBrk="0" fontAlgn="base" hangingPunct="0">
        <a:spcBef>
          <a:spcPct val="0"/>
        </a:spcBef>
        <a:spcAft>
          <a:spcPct val="0"/>
        </a:spcAft>
        <a:defRPr sz="4400">
          <a:solidFill>
            <a:schemeClr val="tx1"/>
          </a:solidFill>
          <a:latin typeface="Calibri" pitchFamily="34" charset="0"/>
          <a:ea typeface="ヒラギノ角ゴ Pro W3" pitchFamily="123" charset="-128"/>
        </a:defRPr>
      </a:lvl5pPr>
      <a:lvl6pPr marL="457200" algn="ctr" defTabSz="457200" rtl="0" fontAlgn="base">
        <a:spcBef>
          <a:spcPct val="0"/>
        </a:spcBef>
        <a:spcAft>
          <a:spcPct val="0"/>
        </a:spcAft>
        <a:defRPr sz="4400">
          <a:solidFill>
            <a:schemeClr val="tx1"/>
          </a:solidFill>
          <a:latin typeface="Calibri" pitchFamily="34" charset="0"/>
          <a:ea typeface="ヒラギノ角ゴ Pro W3" pitchFamily="123" charset="-128"/>
        </a:defRPr>
      </a:lvl6pPr>
      <a:lvl7pPr marL="914400" algn="ctr" defTabSz="457200" rtl="0" fontAlgn="base">
        <a:spcBef>
          <a:spcPct val="0"/>
        </a:spcBef>
        <a:spcAft>
          <a:spcPct val="0"/>
        </a:spcAft>
        <a:defRPr sz="4400">
          <a:solidFill>
            <a:schemeClr val="tx1"/>
          </a:solidFill>
          <a:latin typeface="Calibri" pitchFamily="34" charset="0"/>
          <a:ea typeface="ヒラギノ角ゴ Pro W3" pitchFamily="123" charset="-128"/>
        </a:defRPr>
      </a:lvl7pPr>
      <a:lvl8pPr marL="1371600" algn="ctr" defTabSz="457200" rtl="0" fontAlgn="base">
        <a:spcBef>
          <a:spcPct val="0"/>
        </a:spcBef>
        <a:spcAft>
          <a:spcPct val="0"/>
        </a:spcAft>
        <a:defRPr sz="4400">
          <a:solidFill>
            <a:schemeClr val="tx1"/>
          </a:solidFill>
          <a:latin typeface="Calibri" pitchFamily="34" charset="0"/>
          <a:ea typeface="ヒラギノ角ゴ Pro W3" pitchFamily="123" charset="-128"/>
        </a:defRPr>
      </a:lvl8pPr>
      <a:lvl9pPr marL="1828800" algn="ctr" defTabSz="457200" rtl="0" fontAlgn="base">
        <a:spcBef>
          <a:spcPct val="0"/>
        </a:spcBef>
        <a:spcAft>
          <a:spcPct val="0"/>
        </a:spcAft>
        <a:defRPr sz="4400">
          <a:solidFill>
            <a:schemeClr val="tx1"/>
          </a:solidFill>
          <a:latin typeface="Calibri" pitchFamily="34" charset="0"/>
          <a:ea typeface="ヒラギノ角ゴ Pro W3" pitchFamily="123" charset="-128"/>
        </a:defRPr>
      </a:lvl9pPr>
    </p:titleStyle>
    <p:body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ヒラギノ角ゴ Pro W3" pitchFamily="123" charset="-128"/>
          <a:cs typeface="+mn-cs"/>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ヒラギノ角ゴ Pro W3" pitchFamily="123" charset="-128"/>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ヒラギノ角ゴ Pro W3" pitchFamily="123" charset="-128"/>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ヒラギノ角ゴ Pro W3" pitchFamily="123" charset="-128"/>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ヒラギノ角ゴ Pro W3" pitchFamily="123"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2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2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2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2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2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2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2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microsoft.com/office/2007/relationships/hdphoto" Target="../media/hdphoto1.wdp"/><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4.emf"/><Relationship Id="rId7" Type="http://schemas.openxmlformats.org/officeDocument/2006/relationships/image" Target="../media/image18.emf"/><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image" Target="../media/image17.emf"/><Relationship Id="rId5" Type="http://schemas.openxmlformats.org/officeDocument/2006/relationships/image" Target="../media/image16.emf"/><Relationship Id="rId10" Type="http://schemas.openxmlformats.org/officeDocument/2006/relationships/image" Target="../media/image21.emf"/><Relationship Id="rId4" Type="http://schemas.openxmlformats.org/officeDocument/2006/relationships/image" Target="../media/image15.emf"/><Relationship Id="rId9" Type="http://schemas.openxmlformats.org/officeDocument/2006/relationships/image" Target="../media/image20.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800" y="3602038"/>
            <a:ext cx="12134400" cy="824363"/>
          </a:xfrm>
        </p:spPr>
        <p:txBody>
          <a:bodyPr>
            <a:normAutofit fontScale="90000"/>
          </a:bodyPr>
          <a:lstStyle/>
          <a:p>
            <a:r>
              <a:rPr lang="en-CA" sz="5400" dirty="0">
                <a:solidFill>
                  <a:schemeClr val="bg1"/>
                </a:solidFill>
                <a:latin typeface="Franklin Gothic Book" panose="020B0503020102020204" pitchFamily="34" charset="0"/>
              </a:rPr>
              <a:t>HSO Standards</a:t>
            </a:r>
            <a:endParaRPr lang="en-US" sz="5400" dirty="0">
              <a:solidFill>
                <a:schemeClr val="bg1"/>
              </a:solidFill>
              <a:latin typeface="Franklin Gothic Book" panose="020B0503020102020204" pitchFamily="34" charset="0"/>
            </a:endParaRPr>
          </a:p>
        </p:txBody>
      </p:sp>
      <p:sp>
        <p:nvSpPr>
          <p:cNvPr id="3" name="Subtitle 2"/>
          <p:cNvSpPr>
            <a:spLocks noGrp="1"/>
          </p:cNvSpPr>
          <p:nvPr>
            <p:ph type="subTitle" idx="1"/>
          </p:nvPr>
        </p:nvSpPr>
        <p:spPr>
          <a:xfrm>
            <a:off x="1524000" y="4523638"/>
            <a:ext cx="9144000" cy="1655762"/>
          </a:xfrm>
        </p:spPr>
        <p:txBody>
          <a:bodyPr>
            <a:normAutofit/>
          </a:bodyPr>
          <a:lstStyle/>
          <a:p>
            <a:pPr algn="l"/>
            <a:endParaRPr lang="en-US" dirty="0">
              <a:solidFill>
                <a:schemeClr val="bg1"/>
              </a:solidFill>
              <a:latin typeface="Franklin Gothic Book" panose="020B0503020102020204" pitchFamily="34" charset="0"/>
            </a:endParaRPr>
          </a:p>
          <a:p>
            <a:pPr algn="l"/>
            <a:r>
              <a:rPr lang="en-US" dirty="0">
                <a:solidFill>
                  <a:schemeClr val="bg1"/>
                </a:solidFill>
                <a:latin typeface="Franklin Gothic Book" panose="020B0503020102020204" pitchFamily="34" charset="0"/>
              </a:rPr>
              <a:t>Health Standards Organization</a:t>
            </a:r>
          </a:p>
          <a:p>
            <a:pPr algn="l"/>
            <a:r>
              <a:rPr lang="en-US" dirty="0">
                <a:solidFill>
                  <a:schemeClr val="bg1"/>
                </a:solidFill>
                <a:latin typeface="Franklin Gothic Book" panose="020B0503020102020204" pitchFamily="34" charset="0"/>
              </a:rPr>
              <a:t>August 2017</a:t>
            </a:r>
          </a:p>
          <a:p>
            <a:pPr algn="l"/>
            <a:endParaRPr lang="en-US" dirty="0">
              <a:solidFill>
                <a:schemeClr val="bg1"/>
              </a:solidFill>
              <a:latin typeface="Franklin Gothic Book" panose="020B05030201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4660" y="582744"/>
            <a:ext cx="4342680" cy="2136205"/>
          </a:xfrm>
          <a:prstGeom prst="rect">
            <a:avLst/>
          </a:prstGeom>
        </p:spPr>
      </p:pic>
    </p:spTree>
    <p:extLst>
      <p:ext uri="{BB962C8B-B14F-4D97-AF65-F5344CB8AC3E}">
        <p14:creationId xmlns:p14="http://schemas.microsoft.com/office/powerpoint/2010/main" val="3408170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7042484" cy="584775"/>
          </a:xfrm>
          <a:prstGeom prst="rect">
            <a:avLst/>
          </a:prstGeom>
          <a:solidFill>
            <a:srgbClr val="C00000"/>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chemeClr val="bg1"/>
                </a:solidFill>
                <a:effectLst/>
                <a:uLnTx/>
                <a:uFillTx/>
                <a:latin typeface="Franklin Gothic Book" panose="020B0503020102020204" pitchFamily="34" charset="0"/>
              </a:rPr>
              <a:t>OVER 130 STANDARDS</a:t>
            </a:r>
            <a:r>
              <a:rPr kumimoji="0" lang="en-US" sz="3200" b="0" i="0" u="none" strike="noStrike" kern="0" cap="none" spc="0" normalizeH="0" noProof="0" dirty="0">
                <a:ln>
                  <a:noFill/>
                </a:ln>
                <a:solidFill>
                  <a:schemeClr val="bg1"/>
                </a:solidFill>
                <a:effectLst/>
                <a:uLnTx/>
                <a:uFillTx/>
                <a:latin typeface="Franklin Gothic Book" panose="020B0503020102020204" pitchFamily="34" charset="0"/>
              </a:rPr>
              <a:t> </a:t>
            </a:r>
            <a:r>
              <a:rPr kumimoji="0" lang="en-US" sz="3200" b="0" i="0" u="none" strike="noStrike" kern="0" cap="none" spc="0" normalizeH="0" baseline="0" noProof="0" dirty="0">
                <a:ln>
                  <a:noFill/>
                </a:ln>
                <a:solidFill>
                  <a:schemeClr val="bg1"/>
                </a:solidFill>
                <a:effectLst/>
                <a:uLnTx/>
                <a:uFillTx/>
                <a:latin typeface="Franklin Gothic Book" panose="020B0503020102020204" pitchFamily="34" charset="0"/>
              </a:rPr>
              <a:t>COVERING</a:t>
            </a:r>
            <a:r>
              <a:rPr kumimoji="0" lang="en-US" sz="3200" b="0" i="0" u="none" strike="noStrike" kern="0" cap="none" spc="0" normalizeH="0" noProof="0" dirty="0">
                <a:ln>
                  <a:noFill/>
                </a:ln>
                <a:solidFill>
                  <a:schemeClr val="bg1"/>
                </a:solidFill>
                <a:effectLst/>
                <a:uLnTx/>
                <a:uFillTx/>
                <a:latin typeface="Franklin Gothic Book" panose="020B0503020102020204" pitchFamily="34" charset="0"/>
              </a:rPr>
              <a:t>…</a:t>
            </a:r>
            <a:endParaRPr kumimoji="0" lang="en-US" sz="3200" b="0" i="0" u="none" strike="noStrike" kern="0" cap="none" spc="0" normalizeH="0" baseline="0" noProof="0" dirty="0">
              <a:ln>
                <a:noFill/>
              </a:ln>
              <a:solidFill>
                <a:schemeClr val="bg1"/>
              </a:solidFill>
              <a:effectLst/>
              <a:uLnTx/>
              <a:uFillTx/>
              <a:latin typeface="Franklin Gothic Book" panose="020B0503020102020204" pitchFamily="34" charset="0"/>
            </a:endParaRPr>
          </a:p>
        </p:txBody>
      </p:sp>
      <p:sp>
        <p:nvSpPr>
          <p:cNvPr id="35" name="Pentagon 34"/>
          <p:cNvSpPr/>
          <p:nvPr/>
        </p:nvSpPr>
        <p:spPr>
          <a:xfrm>
            <a:off x="122830" y="1105469"/>
            <a:ext cx="5295331" cy="4926841"/>
          </a:xfrm>
          <a:prstGeom prst="homePlate">
            <a:avLst>
              <a:gd name="adj" fmla="val 18144"/>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Pentagon 35"/>
          <p:cNvSpPr/>
          <p:nvPr/>
        </p:nvSpPr>
        <p:spPr>
          <a:xfrm flipH="1">
            <a:off x="6760189" y="1230573"/>
            <a:ext cx="5295331" cy="4926841"/>
          </a:xfrm>
          <a:prstGeom prst="homePlate">
            <a:avLst>
              <a:gd name="adj" fmla="val 18144"/>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p:cNvSpPr/>
          <p:nvPr/>
        </p:nvSpPr>
        <p:spPr>
          <a:xfrm>
            <a:off x="4669529" y="2174115"/>
            <a:ext cx="2945183" cy="2923995"/>
          </a:xfrm>
          <a:prstGeom prst="ellipse">
            <a:avLst/>
          </a:prstGeom>
          <a:solidFill>
            <a:schemeClr val="bg2">
              <a:lumMod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86760" y="3123985"/>
            <a:ext cx="2532011" cy="1005208"/>
          </a:xfrm>
          <a:prstGeom prst="rect">
            <a:avLst/>
          </a:prstGeom>
        </p:spPr>
      </p:pic>
      <p:sp>
        <p:nvSpPr>
          <p:cNvPr id="7" name="TextBox 6"/>
          <p:cNvSpPr txBox="1"/>
          <p:nvPr/>
        </p:nvSpPr>
        <p:spPr>
          <a:xfrm>
            <a:off x="13649" y="1435509"/>
            <a:ext cx="4517200" cy="4401205"/>
          </a:xfrm>
          <a:prstGeom prst="rect">
            <a:avLst/>
          </a:prstGeom>
          <a:noFill/>
        </p:spPr>
        <p:txBody>
          <a:bodyPr wrap="square" rtlCol="0">
            <a:spAutoFit/>
          </a:bodyPr>
          <a:lstStyle/>
          <a:p>
            <a:pPr algn="r" fontAlgn="t"/>
            <a:r>
              <a:rPr lang="en-CA" sz="2000" dirty="0"/>
              <a:t>Emergency and Disaster Preparedness</a:t>
            </a:r>
          </a:p>
          <a:p>
            <a:pPr algn="r" fontAlgn="t"/>
            <a:r>
              <a:rPr lang="en-CA" sz="2000" dirty="0"/>
              <a:t>Emergency Medical Services</a:t>
            </a:r>
          </a:p>
          <a:p>
            <a:pPr algn="r" fontAlgn="t"/>
            <a:r>
              <a:rPr lang="en-CA" sz="2000" dirty="0"/>
              <a:t>Medication Management</a:t>
            </a:r>
          </a:p>
          <a:p>
            <a:pPr algn="r" fontAlgn="t"/>
            <a:r>
              <a:rPr lang="en-CA" sz="2000" dirty="0"/>
              <a:t>Leadership &amp; Governance</a:t>
            </a:r>
          </a:p>
          <a:p>
            <a:pPr algn="r" fontAlgn="t"/>
            <a:r>
              <a:rPr lang="en-CA" sz="2000" dirty="0"/>
              <a:t>Child Welfare</a:t>
            </a:r>
          </a:p>
          <a:p>
            <a:pPr algn="r" fontAlgn="t"/>
            <a:r>
              <a:rPr lang="en-CA" sz="2000" dirty="0"/>
              <a:t>Diagnostic Imaging</a:t>
            </a:r>
          </a:p>
          <a:p>
            <a:pPr algn="r" fontAlgn="t"/>
            <a:r>
              <a:rPr lang="en-CA" sz="2000" dirty="0"/>
              <a:t>Infection Prevention &amp; Control</a:t>
            </a:r>
          </a:p>
          <a:p>
            <a:pPr algn="r" fontAlgn="t"/>
            <a:r>
              <a:rPr lang="en-CA" sz="2000" dirty="0"/>
              <a:t>Technology-Enabled Health Care</a:t>
            </a:r>
          </a:p>
          <a:p>
            <a:pPr algn="r" fontAlgn="t"/>
            <a:r>
              <a:rPr lang="en-CA" sz="2000" dirty="0"/>
              <a:t>Stroke</a:t>
            </a:r>
          </a:p>
          <a:p>
            <a:pPr algn="r" fontAlgn="t"/>
            <a:r>
              <a:rPr lang="en-CA" sz="2000" dirty="0"/>
              <a:t>Family Planning</a:t>
            </a:r>
          </a:p>
          <a:p>
            <a:pPr algn="r" fontAlgn="t"/>
            <a:r>
              <a:rPr lang="en-CA" sz="2000" dirty="0"/>
              <a:t>Clinical Leadership &amp; Patient Partnership</a:t>
            </a:r>
          </a:p>
          <a:p>
            <a:pPr algn="r" fontAlgn="t"/>
            <a:r>
              <a:rPr lang="en-CA" sz="2000" dirty="0"/>
              <a:t>Care in the Community and Home</a:t>
            </a:r>
          </a:p>
          <a:p>
            <a:pPr algn="r" fontAlgn="t"/>
            <a:r>
              <a:rPr lang="en-CA" sz="2000" dirty="0"/>
              <a:t>Indigenous Health</a:t>
            </a:r>
          </a:p>
          <a:p>
            <a:pPr algn="r" fontAlgn="t"/>
            <a:r>
              <a:rPr lang="en-CA" sz="2000" dirty="0"/>
              <a:t>Rehabilitation</a:t>
            </a:r>
          </a:p>
        </p:txBody>
      </p:sp>
      <p:sp>
        <p:nvSpPr>
          <p:cNvPr id="8" name="TextBox 7"/>
          <p:cNvSpPr txBox="1"/>
          <p:nvPr/>
        </p:nvSpPr>
        <p:spPr>
          <a:xfrm>
            <a:off x="7738272" y="1348584"/>
            <a:ext cx="4194412" cy="4985980"/>
          </a:xfrm>
          <a:prstGeom prst="rect">
            <a:avLst/>
          </a:prstGeom>
          <a:noFill/>
        </p:spPr>
        <p:txBody>
          <a:bodyPr wrap="square" rtlCol="0">
            <a:spAutoFit/>
          </a:bodyPr>
          <a:lstStyle/>
          <a:p>
            <a:pPr fontAlgn="t"/>
            <a:r>
              <a:rPr lang="en-CA" sz="2000" dirty="0">
                <a:solidFill>
                  <a:srgbClr val="000000"/>
                </a:solidFill>
                <a:latin typeface="Calibri" panose="020F0502020204030204" pitchFamily="34" charset="0"/>
              </a:rPr>
              <a:t>Technology-Enabled Health Care</a:t>
            </a:r>
          </a:p>
          <a:p>
            <a:pPr fontAlgn="t"/>
            <a:r>
              <a:rPr lang="en-CA" sz="2000" dirty="0"/>
              <a:t>Dental Services</a:t>
            </a:r>
          </a:p>
          <a:p>
            <a:pPr fontAlgn="t"/>
            <a:r>
              <a:rPr lang="en-CA" sz="2000" dirty="0"/>
              <a:t>Spinal Cord Injury</a:t>
            </a:r>
          </a:p>
          <a:p>
            <a:pPr fontAlgn="t"/>
            <a:r>
              <a:rPr lang="en-CA" sz="2000" dirty="0"/>
              <a:t>Acute and Surgical Care</a:t>
            </a:r>
          </a:p>
          <a:p>
            <a:pPr fontAlgn="t"/>
            <a:r>
              <a:rPr lang="en-CA" sz="2000" dirty="0"/>
              <a:t>Mental Health and Addictions</a:t>
            </a:r>
          </a:p>
          <a:p>
            <a:pPr fontAlgn="t"/>
            <a:r>
              <a:rPr lang="en-CA" sz="2000" dirty="0"/>
              <a:t>Primary Health Care</a:t>
            </a:r>
          </a:p>
          <a:p>
            <a:pPr fontAlgn="t"/>
            <a:r>
              <a:rPr lang="en-CA" sz="2000" dirty="0"/>
              <a:t>Animal and Food Safety</a:t>
            </a:r>
          </a:p>
          <a:p>
            <a:pPr fontAlgn="t"/>
            <a:r>
              <a:rPr lang="en-CA" sz="2000" dirty="0"/>
              <a:t>Communication in Health Services</a:t>
            </a:r>
          </a:p>
          <a:p>
            <a:pPr fontAlgn="t"/>
            <a:r>
              <a:rPr lang="en-CA" sz="2000" dirty="0"/>
              <a:t>Donation</a:t>
            </a:r>
          </a:p>
          <a:p>
            <a:pPr fontAlgn="t"/>
            <a:r>
              <a:rPr lang="en-CA" sz="2000" dirty="0"/>
              <a:t>Seniors Care</a:t>
            </a:r>
          </a:p>
          <a:p>
            <a:pPr fontAlgn="t"/>
            <a:r>
              <a:rPr lang="en-CA" sz="2000" dirty="0"/>
              <a:t>Intellectual and Developmental Disabilities</a:t>
            </a:r>
          </a:p>
          <a:p>
            <a:pPr fontAlgn="t"/>
            <a:r>
              <a:rPr lang="en-CA" sz="2000" dirty="0"/>
              <a:t>Palliative and End-of-Life Care</a:t>
            </a:r>
          </a:p>
          <a:p>
            <a:pPr fontAlgn="t"/>
            <a:r>
              <a:rPr lang="en-CA" sz="2000" dirty="0"/>
              <a:t>Integrated Health</a:t>
            </a:r>
          </a:p>
          <a:p>
            <a:pPr fontAlgn="t"/>
            <a:r>
              <a:rPr lang="fr-CA" sz="2000" dirty="0"/>
              <a:t>+ Intervention Standards</a:t>
            </a:r>
            <a:endParaRPr lang="en-CA" sz="2000" dirty="0"/>
          </a:p>
          <a:p>
            <a:endParaRPr lang="en-CA" dirty="0"/>
          </a:p>
        </p:txBody>
      </p:sp>
    </p:spTree>
    <p:extLst>
      <p:ext uri="{BB962C8B-B14F-4D97-AF65-F5344CB8AC3E}">
        <p14:creationId xmlns:p14="http://schemas.microsoft.com/office/powerpoint/2010/main" val="2008287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7042484" cy="584775"/>
          </a:xfrm>
          <a:prstGeom prst="rect">
            <a:avLst/>
          </a:prstGeom>
          <a:solidFill>
            <a:srgbClr val="C00000"/>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chemeClr val="bg1"/>
                </a:solidFill>
                <a:effectLst/>
                <a:uLnTx/>
                <a:uFillTx/>
                <a:latin typeface="Franklin Gothic Book" panose="020B0503020102020204" pitchFamily="34" charset="0"/>
              </a:rPr>
              <a:t>HSO STANDARDS – CLASS</a:t>
            </a:r>
            <a:r>
              <a:rPr kumimoji="0" lang="en-US" sz="3200" b="0" i="0" u="none" strike="noStrike" kern="0" cap="none" spc="0" normalizeH="0" noProof="0" dirty="0">
                <a:ln>
                  <a:noFill/>
                </a:ln>
                <a:solidFill>
                  <a:schemeClr val="bg1"/>
                </a:solidFill>
                <a:effectLst/>
                <a:uLnTx/>
                <a:uFillTx/>
                <a:latin typeface="Franklin Gothic Book" panose="020B0503020102020204" pitchFamily="34" charset="0"/>
              </a:rPr>
              <a:t> AND </a:t>
            </a:r>
            <a:r>
              <a:rPr kumimoji="0" lang="en-US" sz="3200" b="0" i="0" u="none" strike="noStrike" kern="0" cap="none" spc="0" normalizeH="0" baseline="0" noProof="0" dirty="0">
                <a:ln>
                  <a:noFill/>
                </a:ln>
                <a:solidFill>
                  <a:schemeClr val="bg1"/>
                </a:solidFill>
                <a:effectLst/>
                <a:uLnTx/>
                <a:uFillTx/>
                <a:latin typeface="Franklin Gothic Book" panose="020B0503020102020204" pitchFamily="34" charset="0"/>
              </a:rPr>
              <a:t>SERIES</a:t>
            </a:r>
            <a:r>
              <a:rPr lang="en-US" sz="3200" kern="0" dirty="0">
                <a:solidFill>
                  <a:schemeClr val="bg1"/>
                </a:solidFill>
                <a:latin typeface="Franklin Gothic Book" panose="020B0503020102020204" pitchFamily="34" charset="0"/>
              </a:rPr>
              <a:t> </a:t>
            </a:r>
            <a:endParaRPr kumimoji="0" lang="en-US" sz="3200" b="0" i="0" u="none" strike="noStrike" kern="0" cap="none" spc="0" normalizeH="0" baseline="0" noProof="0" dirty="0">
              <a:ln>
                <a:noFill/>
              </a:ln>
              <a:solidFill>
                <a:schemeClr val="bg1"/>
              </a:solidFill>
              <a:effectLst/>
              <a:uLnTx/>
              <a:uFillTx/>
              <a:latin typeface="Franklin Gothic Book" panose="020B0503020102020204" pitchFamily="34" charset="0"/>
            </a:endParaRPr>
          </a:p>
        </p:txBody>
      </p:sp>
      <p:sp>
        <p:nvSpPr>
          <p:cNvPr id="2" name="Rounded Rectangle 1"/>
          <p:cNvSpPr/>
          <p:nvPr/>
        </p:nvSpPr>
        <p:spPr>
          <a:xfrm>
            <a:off x="532261" y="1815152"/>
            <a:ext cx="4790365" cy="4804010"/>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Content Placeholder 4"/>
          <p:cNvSpPr>
            <a:spLocks noGrp="1"/>
          </p:cNvSpPr>
          <p:nvPr>
            <p:ph sz="half" idx="1"/>
          </p:nvPr>
        </p:nvSpPr>
        <p:spPr>
          <a:xfrm>
            <a:off x="750627" y="2197285"/>
            <a:ext cx="4599296" cy="4067038"/>
          </a:xfrm>
        </p:spPr>
        <p:txBody>
          <a:bodyPr/>
          <a:lstStyle/>
          <a:p>
            <a:r>
              <a:rPr lang="en-US" dirty="0">
                <a:solidFill>
                  <a:schemeClr val="bg1"/>
                </a:solidFill>
              </a:rPr>
              <a:t>Integrated Health Services</a:t>
            </a:r>
          </a:p>
          <a:p>
            <a:r>
              <a:rPr lang="en-US" dirty="0">
                <a:solidFill>
                  <a:schemeClr val="bg1"/>
                </a:solidFill>
              </a:rPr>
              <a:t>Health Service Providers</a:t>
            </a:r>
          </a:p>
          <a:p>
            <a:r>
              <a:rPr lang="en-US" dirty="0">
                <a:solidFill>
                  <a:schemeClr val="bg1"/>
                </a:solidFill>
              </a:rPr>
              <a:t>Health Education</a:t>
            </a:r>
          </a:p>
          <a:p>
            <a:r>
              <a:rPr lang="en-US" dirty="0">
                <a:solidFill>
                  <a:schemeClr val="bg1"/>
                </a:solidFill>
              </a:rPr>
              <a:t>Condition-Based </a:t>
            </a:r>
          </a:p>
          <a:p>
            <a:r>
              <a:rPr lang="en-US" dirty="0">
                <a:solidFill>
                  <a:schemeClr val="bg1"/>
                </a:solidFill>
              </a:rPr>
              <a:t>Organizational Competency</a:t>
            </a:r>
          </a:p>
          <a:p>
            <a:r>
              <a:rPr lang="en-US" dirty="0">
                <a:solidFill>
                  <a:schemeClr val="bg1"/>
                </a:solidFill>
              </a:rPr>
              <a:t>Individual Competency</a:t>
            </a:r>
          </a:p>
          <a:p>
            <a:r>
              <a:rPr lang="en-US" dirty="0">
                <a:solidFill>
                  <a:schemeClr val="bg1"/>
                </a:solidFill>
              </a:rPr>
              <a:t>Health Technology</a:t>
            </a:r>
          </a:p>
          <a:p>
            <a:r>
              <a:rPr lang="en-US" dirty="0">
                <a:solidFill>
                  <a:schemeClr val="bg1"/>
                </a:solidFill>
              </a:rPr>
              <a:t>Interventions</a:t>
            </a:r>
          </a:p>
          <a:p>
            <a:endParaRPr lang="en-CA" dirty="0"/>
          </a:p>
        </p:txBody>
      </p:sp>
      <p:sp>
        <p:nvSpPr>
          <p:cNvPr id="7" name="Rounded Rectangle 6"/>
          <p:cNvSpPr/>
          <p:nvPr/>
        </p:nvSpPr>
        <p:spPr>
          <a:xfrm>
            <a:off x="6334850" y="1815152"/>
            <a:ext cx="4790365" cy="4804010"/>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p:cNvSpPr>
            <a:spLocks noGrp="1"/>
          </p:cNvSpPr>
          <p:nvPr>
            <p:ph sz="half" idx="2"/>
          </p:nvPr>
        </p:nvSpPr>
        <p:spPr>
          <a:xfrm>
            <a:off x="6528328" y="3095748"/>
            <a:ext cx="4512591" cy="2215525"/>
          </a:xfrm>
        </p:spPr>
        <p:txBody>
          <a:bodyPr/>
          <a:lstStyle/>
          <a:p>
            <a:r>
              <a:rPr lang="en-CA" dirty="0">
                <a:solidFill>
                  <a:schemeClr val="bg1"/>
                </a:solidFill>
              </a:rPr>
              <a:t>International (HSO)</a:t>
            </a:r>
          </a:p>
          <a:p>
            <a:r>
              <a:rPr lang="en-CA" dirty="0">
                <a:solidFill>
                  <a:schemeClr val="bg1"/>
                </a:solidFill>
              </a:rPr>
              <a:t>National (e.g.. FRA or CAN)</a:t>
            </a:r>
          </a:p>
          <a:p>
            <a:r>
              <a:rPr lang="en-CA" dirty="0">
                <a:solidFill>
                  <a:schemeClr val="bg1"/>
                </a:solidFill>
              </a:rPr>
              <a:t>Jurisdictional (e.g.. Ontario)</a:t>
            </a:r>
          </a:p>
          <a:p>
            <a:r>
              <a:rPr lang="en-CA" dirty="0">
                <a:solidFill>
                  <a:schemeClr val="bg1"/>
                </a:solidFill>
              </a:rPr>
              <a:t>Private</a:t>
            </a:r>
          </a:p>
        </p:txBody>
      </p:sp>
      <p:sp>
        <p:nvSpPr>
          <p:cNvPr id="4" name="TextBox 3"/>
          <p:cNvSpPr txBox="1"/>
          <p:nvPr/>
        </p:nvSpPr>
        <p:spPr>
          <a:xfrm>
            <a:off x="1392072" y="1105469"/>
            <a:ext cx="2729552" cy="769441"/>
          </a:xfrm>
          <a:prstGeom prst="rect">
            <a:avLst/>
          </a:prstGeom>
          <a:noFill/>
        </p:spPr>
        <p:txBody>
          <a:bodyPr wrap="square" rtlCol="0">
            <a:spAutoFit/>
          </a:bodyPr>
          <a:lstStyle/>
          <a:p>
            <a:pPr algn="ctr"/>
            <a:r>
              <a:rPr lang="en-CA" sz="4400" dirty="0"/>
              <a:t>CLASS</a:t>
            </a:r>
          </a:p>
        </p:txBody>
      </p:sp>
      <p:sp>
        <p:nvSpPr>
          <p:cNvPr id="8" name="TextBox 7"/>
          <p:cNvSpPr txBox="1"/>
          <p:nvPr/>
        </p:nvSpPr>
        <p:spPr>
          <a:xfrm>
            <a:off x="7281179" y="1094097"/>
            <a:ext cx="2729552" cy="769441"/>
          </a:xfrm>
          <a:prstGeom prst="rect">
            <a:avLst/>
          </a:prstGeom>
          <a:noFill/>
        </p:spPr>
        <p:txBody>
          <a:bodyPr wrap="square" rtlCol="0">
            <a:spAutoFit/>
          </a:bodyPr>
          <a:lstStyle/>
          <a:p>
            <a:pPr algn="ctr"/>
            <a:r>
              <a:rPr lang="en-CA" sz="4400" dirty="0"/>
              <a:t>SERIES</a:t>
            </a:r>
          </a:p>
        </p:txBody>
      </p:sp>
    </p:spTree>
    <p:extLst>
      <p:ext uri="{BB962C8B-B14F-4D97-AF65-F5344CB8AC3E}">
        <p14:creationId xmlns:p14="http://schemas.microsoft.com/office/powerpoint/2010/main" val="2804760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0" y="0"/>
            <a:ext cx="7042484" cy="584775"/>
          </a:xfrm>
          <a:prstGeom prst="rect">
            <a:avLst/>
          </a:prstGeom>
          <a:solidFill>
            <a:srgbClr val="C00000"/>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chemeClr val="bg1"/>
                </a:solidFill>
                <a:effectLst/>
                <a:uLnTx/>
                <a:uFillTx/>
                <a:latin typeface="Franklin Gothic Book" panose="020B0503020102020204" pitchFamily="34" charset="0"/>
              </a:rPr>
              <a:t>HSO INTERVENTION</a:t>
            </a:r>
            <a:r>
              <a:rPr kumimoji="0" lang="en-US" sz="3200" b="0" i="0" u="none" strike="noStrike" kern="0" cap="none" spc="0" normalizeH="0" noProof="0" dirty="0">
                <a:ln>
                  <a:noFill/>
                </a:ln>
                <a:solidFill>
                  <a:schemeClr val="bg1"/>
                </a:solidFill>
                <a:effectLst/>
                <a:uLnTx/>
                <a:uFillTx/>
                <a:latin typeface="Franklin Gothic Book" panose="020B0503020102020204" pitchFamily="34" charset="0"/>
              </a:rPr>
              <a:t> STANDARDS</a:t>
            </a:r>
            <a:endParaRPr kumimoji="0" lang="en-US" sz="3200" b="0" i="0" u="none" strike="noStrike" kern="0" cap="none" spc="0" normalizeH="0" baseline="0" noProof="0" dirty="0">
              <a:ln>
                <a:noFill/>
              </a:ln>
              <a:solidFill>
                <a:schemeClr val="bg1"/>
              </a:solidFill>
              <a:effectLst/>
              <a:uLnTx/>
              <a:uFillTx/>
              <a:latin typeface="Franklin Gothic Book" panose="020B0503020102020204" pitchFamily="34" charset="0"/>
            </a:endParaRPr>
          </a:p>
        </p:txBody>
      </p:sp>
      <p:sp>
        <p:nvSpPr>
          <p:cNvPr id="13" name="Pentagon 12"/>
          <p:cNvSpPr/>
          <p:nvPr/>
        </p:nvSpPr>
        <p:spPr>
          <a:xfrm>
            <a:off x="150125" y="1064525"/>
            <a:ext cx="5964072" cy="5539415"/>
          </a:xfrm>
          <a:prstGeom prst="homePlate">
            <a:avLst>
              <a:gd name="adj" fmla="val 19849"/>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Pentagon 13"/>
          <p:cNvSpPr/>
          <p:nvPr/>
        </p:nvSpPr>
        <p:spPr>
          <a:xfrm flipH="1">
            <a:off x="6573133" y="1048854"/>
            <a:ext cx="5505135" cy="5539415"/>
          </a:xfrm>
          <a:prstGeom prst="homePlate">
            <a:avLst>
              <a:gd name="adj" fmla="val 19849"/>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Oval 6"/>
          <p:cNvSpPr/>
          <p:nvPr/>
        </p:nvSpPr>
        <p:spPr>
          <a:xfrm>
            <a:off x="5337449" y="2802948"/>
            <a:ext cx="2005355" cy="201607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6783" t="25075" r="26450" b="28557"/>
          <a:stretch/>
        </p:blipFill>
        <p:spPr>
          <a:xfrm>
            <a:off x="5571441" y="3045519"/>
            <a:ext cx="1512059" cy="1499190"/>
          </a:xfrm>
          <a:prstGeom prst="rect">
            <a:avLst/>
          </a:prstGeom>
        </p:spPr>
      </p:pic>
      <p:sp>
        <p:nvSpPr>
          <p:cNvPr id="8" name="TextBox 7"/>
          <p:cNvSpPr txBox="1"/>
          <p:nvPr/>
        </p:nvSpPr>
        <p:spPr>
          <a:xfrm>
            <a:off x="47686" y="1310183"/>
            <a:ext cx="5145277" cy="5016758"/>
          </a:xfrm>
          <a:prstGeom prst="rect">
            <a:avLst/>
          </a:prstGeom>
          <a:noFill/>
        </p:spPr>
        <p:txBody>
          <a:bodyPr wrap="square" rtlCol="0">
            <a:spAutoFit/>
          </a:bodyPr>
          <a:lstStyle/>
          <a:p>
            <a:pPr algn="r" fontAlgn="t"/>
            <a:r>
              <a:rPr lang="en-CA" sz="2000" dirty="0"/>
              <a:t>Accountability for Quality</a:t>
            </a:r>
          </a:p>
          <a:p>
            <a:pPr algn="r" fontAlgn="t"/>
            <a:r>
              <a:rPr lang="en-CA" sz="2000" dirty="0"/>
              <a:t>Client Flow</a:t>
            </a:r>
          </a:p>
          <a:p>
            <a:pPr algn="r" fontAlgn="t"/>
            <a:r>
              <a:rPr lang="en-CA" sz="2000" dirty="0"/>
              <a:t>Medication Reconciliation as a Strategic Priority</a:t>
            </a:r>
          </a:p>
          <a:p>
            <a:pPr algn="r" fontAlgn="t"/>
            <a:r>
              <a:rPr lang="en-CA" sz="2000" dirty="0"/>
              <a:t>Patient Safety Education and Training</a:t>
            </a:r>
          </a:p>
          <a:p>
            <a:pPr algn="r" fontAlgn="t"/>
            <a:r>
              <a:rPr lang="en-CA" sz="2000" dirty="0"/>
              <a:t>Patient Safety Incident Disclosure</a:t>
            </a:r>
          </a:p>
          <a:p>
            <a:pPr algn="r" fontAlgn="t"/>
            <a:r>
              <a:rPr lang="en-CA" sz="2000" dirty="0"/>
              <a:t>Patient Safety Incident Management</a:t>
            </a:r>
          </a:p>
          <a:p>
            <a:pPr algn="r" fontAlgn="t"/>
            <a:r>
              <a:rPr lang="en-CA" sz="2000" dirty="0"/>
              <a:t>Patient Safety Plan</a:t>
            </a:r>
          </a:p>
          <a:p>
            <a:pPr algn="r" fontAlgn="t"/>
            <a:r>
              <a:rPr lang="en-CA" sz="2000" dirty="0"/>
              <a:t>Patient Safety Quarterly Reports</a:t>
            </a:r>
          </a:p>
          <a:p>
            <a:pPr algn="r" fontAlgn="t"/>
            <a:r>
              <a:rPr lang="en-CA" sz="2000" dirty="0"/>
              <a:t>Preventive Maintenance Program</a:t>
            </a:r>
          </a:p>
          <a:p>
            <a:pPr algn="r" fontAlgn="t"/>
            <a:r>
              <a:rPr lang="en-CA" sz="2000" dirty="0"/>
              <a:t>Workplace Violence Prevention</a:t>
            </a:r>
          </a:p>
          <a:p>
            <a:pPr algn="r" fontAlgn="t"/>
            <a:r>
              <a:rPr lang="en-CA" sz="2000" dirty="0"/>
              <a:t>Client Identification </a:t>
            </a:r>
          </a:p>
          <a:p>
            <a:pPr algn="r" fontAlgn="t"/>
            <a:r>
              <a:rPr lang="en-CA" sz="2000" dirty="0"/>
              <a:t>Falls Prevention </a:t>
            </a:r>
          </a:p>
          <a:p>
            <a:pPr algn="r" fontAlgn="t"/>
            <a:r>
              <a:rPr lang="en-CA" sz="2000" dirty="0"/>
              <a:t>Hand-Hygiene Compliance </a:t>
            </a:r>
          </a:p>
          <a:p>
            <a:pPr algn="r" fontAlgn="t"/>
            <a:r>
              <a:rPr lang="en-CA" sz="2000" dirty="0"/>
              <a:t>Information Transfer at Care transitions </a:t>
            </a:r>
          </a:p>
          <a:p>
            <a:pPr algn="r" fontAlgn="t"/>
            <a:r>
              <a:rPr lang="en-CA" sz="2000" dirty="0"/>
              <a:t>Infusion Pump Safety </a:t>
            </a:r>
          </a:p>
          <a:p>
            <a:pPr algn="r" fontAlgn="t"/>
            <a:r>
              <a:rPr lang="en-CA" sz="2000" dirty="0"/>
              <a:t>Medication Reconciliation at Care Transitions</a:t>
            </a:r>
            <a:endParaRPr lang="en-CA" dirty="0"/>
          </a:p>
        </p:txBody>
      </p:sp>
      <p:sp>
        <p:nvSpPr>
          <p:cNvPr id="9" name="TextBox 8"/>
          <p:cNvSpPr txBox="1"/>
          <p:nvPr/>
        </p:nvSpPr>
        <p:spPr>
          <a:xfrm>
            <a:off x="7970293" y="1310183"/>
            <a:ext cx="3962400" cy="5293757"/>
          </a:xfrm>
          <a:prstGeom prst="rect">
            <a:avLst/>
          </a:prstGeom>
          <a:noFill/>
        </p:spPr>
        <p:txBody>
          <a:bodyPr wrap="square" rtlCol="0">
            <a:spAutoFit/>
          </a:bodyPr>
          <a:lstStyle/>
          <a:p>
            <a:pPr fontAlgn="t"/>
            <a:r>
              <a:rPr lang="en-CA" sz="2000" dirty="0"/>
              <a:t>Pressure Ulcer Prevention </a:t>
            </a:r>
          </a:p>
          <a:p>
            <a:pPr fontAlgn="t"/>
            <a:r>
              <a:rPr lang="en-CA" sz="2000" dirty="0"/>
              <a:t>Suicide Prevention </a:t>
            </a:r>
          </a:p>
          <a:p>
            <a:pPr fontAlgn="t"/>
            <a:r>
              <a:rPr lang="en-CA" sz="2000" dirty="0"/>
              <a:t>Antimicrobial Stewardship</a:t>
            </a:r>
          </a:p>
          <a:p>
            <a:pPr fontAlgn="t"/>
            <a:r>
              <a:rPr lang="en-CA" sz="2000" dirty="0"/>
              <a:t>Concentrated Electrolytes</a:t>
            </a:r>
          </a:p>
          <a:p>
            <a:pPr fontAlgn="t"/>
            <a:r>
              <a:rPr lang="en-CA" sz="2000" dirty="0"/>
              <a:t>Heparin Safety</a:t>
            </a:r>
          </a:p>
          <a:p>
            <a:pPr fontAlgn="t"/>
            <a:r>
              <a:rPr lang="en-CA" sz="2000" dirty="0"/>
              <a:t>High-Alert Medications</a:t>
            </a:r>
          </a:p>
          <a:p>
            <a:pPr fontAlgn="t"/>
            <a:r>
              <a:rPr lang="en-CA" sz="2000" dirty="0"/>
              <a:t>The Do Not Use List of Abbreviations</a:t>
            </a:r>
          </a:p>
          <a:p>
            <a:pPr fontAlgn="t"/>
            <a:r>
              <a:rPr lang="en-CA" sz="2000" dirty="0"/>
              <a:t>VTE Prophylaxis</a:t>
            </a:r>
          </a:p>
          <a:p>
            <a:pPr fontAlgn="t"/>
            <a:r>
              <a:rPr lang="en-CA" sz="2000" dirty="0"/>
              <a:t>Narcotics Safety</a:t>
            </a:r>
          </a:p>
          <a:p>
            <a:pPr fontAlgn="t"/>
            <a:r>
              <a:rPr lang="en-CA" sz="2000" dirty="0"/>
              <a:t>Hand-Hygiene Education and Training</a:t>
            </a:r>
          </a:p>
          <a:p>
            <a:pPr fontAlgn="t"/>
            <a:r>
              <a:rPr lang="en-CA" sz="2000" dirty="0"/>
              <a:t>Infection Rates</a:t>
            </a:r>
          </a:p>
          <a:p>
            <a:pPr fontAlgn="t"/>
            <a:r>
              <a:rPr lang="en-CA" sz="2000" dirty="0"/>
              <a:t>Reprocessing</a:t>
            </a:r>
          </a:p>
          <a:p>
            <a:pPr fontAlgn="t"/>
            <a:r>
              <a:rPr lang="en-CA" sz="2000" dirty="0"/>
              <a:t>Safe Surgery Checklist</a:t>
            </a:r>
          </a:p>
          <a:p>
            <a:pPr fontAlgn="t"/>
            <a:r>
              <a:rPr lang="en-CA" sz="2000" dirty="0"/>
              <a:t>Home Safety Risk Assessment</a:t>
            </a:r>
          </a:p>
          <a:p>
            <a:pPr fontAlgn="t"/>
            <a:r>
              <a:rPr lang="en-CA" sz="2000" dirty="0"/>
              <a:t>Skin and Wound Care </a:t>
            </a:r>
          </a:p>
          <a:p>
            <a:endParaRPr lang="en-CA" dirty="0"/>
          </a:p>
        </p:txBody>
      </p:sp>
      <p:sp>
        <p:nvSpPr>
          <p:cNvPr id="10" name="TextBox 9"/>
          <p:cNvSpPr txBox="1"/>
          <p:nvPr/>
        </p:nvSpPr>
        <p:spPr>
          <a:xfrm>
            <a:off x="5310153" y="4819027"/>
            <a:ext cx="2114224" cy="646331"/>
          </a:xfrm>
          <a:prstGeom prst="rect">
            <a:avLst/>
          </a:prstGeom>
          <a:noFill/>
        </p:spPr>
        <p:txBody>
          <a:bodyPr wrap="square" rtlCol="0">
            <a:spAutoFit/>
          </a:bodyPr>
          <a:lstStyle/>
          <a:p>
            <a:pPr algn="ctr"/>
            <a:r>
              <a:rPr lang="en-CA" b="1" dirty="0"/>
              <a:t>Intervention</a:t>
            </a:r>
          </a:p>
          <a:p>
            <a:pPr algn="ctr"/>
            <a:r>
              <a:rPr lang="en-CA" b="1" dirty="0"/>
              <a:t>Standards</a:t>
            </a:r>
          </a:p>
        </p:txBody>
      </p:sp>
    </p:spTree>
    <p:extLst>
      <p:ext uri="{BB962C8B-B14F-4D97-AF65-F5344CB8AC3E}">
        <p14:creationId xmlns:p14="http://schemas.microsoft.com/office/powerpoint/2010/main" val="218203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 y="0"/>
            <a:ext cx="9253184" cy="584775"/>
          </a:xfrm>
          <a:prstGeom prst="rect">
            <a:avLst/>
          </a:prstGeom>
          <a:solidFill>
            <a:srgbClr val="C00000"/>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chemeClr val="bg1"/>
                </a:solidFill>
                <a:effectLst/>
                <a:uLnTx/>
                <a:uFillTx/>
                <a:latin typeface="Franklin Gothic Book" panose="020B0503020102020204" pitchFamily="34" charset="0"/>
              </a:rPr>
              <a:t>HSO STANDARDS – UNDER DEVELOPMENT/REVIEW</a:t>
            </a:r>
          </a:p>
        </p:txBody>
      </p:sp>
      <p:graphicFrame>
        <p:nvGraphicFramePr>
          <p:cNvPr id="4" name="Table 3"/>
          <p:cNvGraphicFramePr>
            <a:graphicFrameLocks noGrp="1"/>
          </p:cNvGraphicFramePr>
          <p:nvPr>
            <p:extLst>
              <p:ext uri="{D42A27DB-BD31-4B8C-83A1-F6EECF244321}">
                <p14:modId xmlns:p14="http://schemas.microsoft.com/office/powerpoint/2010/main" val="531359369"/>
              </p:ext>
            </p:extLst>
          </p:nvPr>
        </p:nvGraphicFramePr>
        <p:xfrm>
          <a:off x="353324" y="815200"/>
          <a:ext cx="5365087" cy="828040"/>
        </p:xfrm>
        <a:graphic>
          <a:graphicData uri="http://schemas.openxmlformats.org/drawingml/2006/table">
            <a:tbl>
              <a:tblPr firstRow="1" bandRow="1">
                <a:tableStyleId>{E8034E78-7F5D-4C2E-B375-FC64B27BC917}</a:tableStyleId>
              </a:tblPr>
              <a:tblGrid>
                <a:gridCol w="5365087">
                  <a:extLst>
                    <a:ext uri="{9D8B030D-6E8A-4147-A177-3AD203B41FA5}">
                      <a16:colId xmlns:a16="http://schemas.microsoft.com/office/drawing/2014/main" val="20000"/>
                    </a:ext>
                  </a:extLst>
                </a:gridCol>
              </a:tblGrid>
              <a:tr h="370840">
                <a:tc>
                  <a:txBody>
                    <a:bodyPr/>
                    <a:lstStyle/>
                    <a:p>
                      <a:r>
                        <a:rPr lang="en-CA" sz="2400" baseline="0" dirty="0"/>
                        <a:t>August 31, 2017</a:t>
                      </a:r>
                      <a:endParaRPr lang="en-CA" sz="2400" dirty="0"/>
                    </a:p>
                  </a:txBody>
                  <a:tcPr/>
                </a:tc>
                <a:extLst>
                  <a:ext uri="{0D108BD9-81ED-4DB2-BD59-A6C34878D82A}">
                    <a16:rowId xmlns:a16="http://schemas.microsoft.com/office/drawing/2014/main" val="10000"/>
                  </a:ext>
                </a:extLst>
              </a:tr>
              <a:tr h="370840">
                <a:tc>
                  <a:txBody>
                    <a:bodyPr/>
                    <a:lstStyle/>
                    <a:p>
                      <a:r>
                        <a:rPr lang="en-CA" dirty="0">
                          <a:solidFill>
                            <a:schemeClr val="tx1"/>
                          </a:solidFill>
                        </a:rPr>
                        <a:t>Child Welfare</a:t>
                      </a:r>
                    </a:p>
                  </a:txBody>
                  <a:tcPr/>
                </a:tc>
                <a:extLst>
                  <a:ext uri="{0D108BD9-81ED-4DB2-BD59-A6C34878D82A}">
                    <a16:rowId xmlns:a16="http://schemas.microsoft.com/office/drawing/2014/main" val="10001"/>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661688621"/>
              </p:ext>
            </p:extLst>
          </p:nvPr>
        </p:nvGraphicFramePr>
        <p:xfrm>
          <a:off x="353324" y="1745523"/>
          <a:ext cx="5378735" cy="828040"/>
        </p:xfrm>
        <a:graphic>
          <a:graphicData uri="http://schemas.openxmlformats.org/drawingml/2006/table">
            <a:tbl>
              <a:tblPr firstRow="1" bandRow="1">
                <a:tableStyleId>{073A0DAA-6AF3-43AB-8588-CEC1D06C72B9}</a:tableStyleId>
              </a:tblPr>
              <a:tblGrid>
                <a:gridCol w="5378735">
                  <a:extLst>
                    <a:ext uri="{9D8B030D-6E8A-4147-A177-3AD203B41FA5}">
                      <a16:colId xmlns:a16="http://schemas.microsoft.com/office/drawing/2014/main" val="20000"/>
                    </a:ext>
                  </a:extLst>
                </a:gridCol>
              </a:tblGrid>
              <a:tr h="370840">
                <a:tc>
                  <a:txBody>
                    <a:bodyPr/>
                    <a:lstStyle/>
                    <a:p>
                      <a:r>
                        <a:rPr lang="en-CA" sz="2400" baseline="0" dirty="0"/>
                        <a:t>October 31, 2017</a:t>
                      </a:r>
                      <a:endParaRPr lang="en-CA" sz="2400" dirty="0"/>
                    </a:p>
                  </a:txBody>
                  <a:tcPr/>
                </a:tc>
                <a:extLst>
                  <a:ext uri="{0D108BD9-81ED-4DB2-BD59-A6C34878D82A}">
                    <a16:rowId xmlns:a16="http://schemas.microsoft.com/office/drawing/2014/main" val="10000"/>
                  </a:ext>
                </a:extLst>
              </a:tr>
              <a:tr h="370840">
                <a:tc>
                  <a:txBody>
                    <a:bodyPr/>
                    <a:lstStyle/>
                    <a:p>
                      <a:r>
                        <a:rPr lang="en-CA" dirty="0"/>
                        <a:t>Developmental Disabilities</a:t>
                      </a:r>
                    </a:p>
                  </a:txBody>
                  <a:tcPr/>
                </a:tc>
                <a:extLst>
                  <a:ext uri="{0D108BD9-81ED-4DB2-BD59-A6C34878D82A}">
                    <a16:rowId xmlns:a16="http://schemas.microsoft.com/office/drawing/2014/main" val="10001"/>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886491605"/>
              </p:ext>
            </p:extLst>
          </p:nvPr>
        </p:nvGraphicFramePr>
        <p:xfrm>
          <a:off x="353325" y="2716786"/>
          <a:ext cx="5378735" cy="3998977"/>
        </p:xfrm>
        <a:graphic>
          <a:graphicData uri="http://schemas.openxmlformats.org/drawingml/2006/table">
            <a:tbl>
              <a:tblPr firstRow="1" bandRow="1">
                <a:tableStyleId>{073A0DAA-6AF3-43AB-8588-CEC1D06C72B9}</a:tableStyleId>
              </a:tblPr>
              <a:tblGrid>
                <a:gridCol w="5378735">
                  <a:extLst>
                    <a:ext uri="{9D8B030D-6E8A-4147-A177-3AD203B41FA5}">
                      <a16:colId xmlns:a16="http://schemas.microsoft.com/office/drawing/2014/main" val="20000"/>
                    </a:ext>
                  </a:extLst>
                </a:gridCol>
              </a:tblGrid>
              <a:tr h="370840">
                <a:tc>
                  <a:txBody>
                    <a:bodyPr/>
                    <a:lstStyle/>
                    <a:p>
                      <a:r>
                        <a:rPr lang="en-CA" sz="2400" baseline="0" dirty="0"/>
                        <a:t>July 31, 2018</a:t>
                      </a:r>
                      <a:endParaRPr lang="en-CA" sz="2400" dirty="0"/>
                    </a:p>
                  </a:txBody>
                  <a:tcPr/>
                </a:tc>
                <a:extLst>
                  <a:ext uri="{0D108BD9-81ED-4DB2-BD59-A6C34878D82A}">
                    <a16:rowId xmlns:a16="http://schemas.microsoft.com/office/drawing/2014/main" val="10000"/>
                  </a:ext>
                </a:extLst>
              </a:tr>
              <a:tr h="370840">
                <a:tc>
                  <a:txBody>
                    <a:bodyPr/>
                    <a:lstStyle/>
                    <a:p>
                      <a:pPr>
                        <a:lnSpc>
                          <a:spcPct val="107000"/>
                        </a:lnSpc>
                        <a:spcAft>
                          <a:spcPts val="0"/>
                        </a:spcAft>
                      </a:pPr>
                      <a:r>
                        <a:rPr lang="en-CA" sz="1800" dirty="0">
                          <a:effectLst/>
                        </a:rPr>
                        <a:t>Academic Hospitals and Human Research</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1"/>
                  </a:ext>
                </a:extLst>
              </a:tr>
              <a:tr h="370840">
                <a:tc>
                  <a:txBody>
                    <a:bodyPr/>
                    <a:lstStyle/>
                    <a:p>
                      <a:pPr>
                        <a:lnSpc>
                          <a:spcPct val="107000"/>
                        </a:lnSpc>
                        <a:spcAft>
                          <a:spcPts val="0"/>
                        </a:spcAft>
                      </a:pPr>
                      <a:r>
                        <a:rPr lang="en-CA" sz="1800" dirty="0">
                          <a:effectLst/>
                        </a:rPr>
                        <a:t>Communication in Minority Language Situations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70840">
                <a:tc>
                  <a:txBody>
                    <a:bodyPr/>
                    <a:lstStyle/>
                    <a:p>
                      <a:pPr>
                        <a:lnSpc>
                          <a:spcPct val="107000"/>
                        </a:lnSpc>
                        <a:spcAft>
                          <a:spcPts val="0"/>
                        </a:spcAft>
                      </a:pPr>
                      <a:r>
                        <a:rPr lang="en-CA" sz="1800" dirty="0">
                          <a:effectLst/>
                        </a:rPr>
                        <a:t>Hospice, Palliative, and End-of-Life Care</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70840">
                <a:tc>
                  <a:txBody>
                    <a:bodyPr/>
                    <a:lstStyle/>
                    <a:p>
                      <a:pPr>
                        <a:lnSpc>
                          <a:spcPct val="107000"/>
                        </a:lnSpc>
                        <a:spcAft>
                          <a:spcPts val="0"/>
                        </a:spcAft>
                      </a:pPr>
                      <a:r>
                        <a:rPr lang="en-CA" sz="1800" dirty="0">
                          <a:effectLst/>
                        </a:rPr>
                        <a:t>Integrated Health Services Standards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370840">
                <a:tc>
                  <a:txBody>
                    <a:bodyPr/>
                    <a:lstStyle/>
                    <a:p>
                      <a:pPr>
                        <a:lnSpc>
                          <a:spcPct val="107000"/>
                        </a:lnSpc>
                        <a:spcAft>
                          <a:spcPts val="0"/>
                        </a:spcAft>
                      </a:pPr>
                      <a:r>
                        <a:rPr lang="en-CA" sz="1800" dirty="0">
                          <a:effectLst/>
                        </a:rPr>
                        <a:t>Medication Management</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370840">
                <a:tc>
                  <a:txBody>
                    <a:bodyPr/>
                    <a:lstStyle/>
                    <a:p>
                      <a:pPr>
                        <a:lnSpc>
                          <a:spcPct val="107000"/>
                        </a:lnSpc>
                        <a:spcAft>
                          <a:spcPts val="0"/>
                        </a:spcAft>
                      </a:pPr>
                      <a:r>
                        <a:rPr lang="en-CA" sz="1800" dirty="0">
                          <a:effectLst/>
                        </a:rPr>
                        <a:t>Medication Management for Small, Community-Based Organizations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370840">
                <a:tc>
                  <a:txBody>
                    <a:bodyPr/>
                    <a:lstStyle/>
                    <a:p>
                      <a:pPr>
                        <a:lnSpc>
                          <a:spcPct val="107000"/>
                        </a:lnSpc>
                        <a:spcAft>
                          <a:spcPts val="0"/>
                        </a:spcAft>
                      </a:pPr>
                      <a:r>
                        <a:rPr lang="en-CA" sz="1800" dirty="0">
                          <a:effectLst/>
                        </a:rPr>
                        <a:t>Mental</a:t>
                      </a:r>
                      <a:r>
                        <a:rPr lang="en-CA" sz="1800" baseline="0" dirty="0">
                          <a:effectLst/>
                        </a:rPr>
                        <a:t> Health</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370840">
                <a:tc>
                  <a:txBody>
                    <a:bodyPr/>
                    <a:lstStyle/>
                    <a:p>
                      <a:pPr>
                        <a:lnSpc>
                          <a:spcPct val="107000"/>
                        </a:lnSpc>
                        <a:spcAft>
                          <a:spcPts val="0"/>
                        </a:spcAft>
                      </a:pPr>
                      <a:r>
                        <a:rPr lang="en-CA" sz="1800" dirty="0">
                          <a:effectLst/>
                        </a:rPr>
                        <a:t>Primary Care</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8"/>
                  </a:ext>
                </a:extLst>
              </a:tr>
              <a:tr h="370840">
                <a:tc>
                  <a:txBody>
                    <a:bodyPr/>
                    <a:lstStyle/>
                    <a:p>
                      <a:pPr>
                        <a:lnSpc>
                          <a:spcPct val="107000"/>
                        </a:lnSpc>
                        <a:spcAft>
                          <a:spcPts val="0"/>
                        </a:spcAft>
                      </a:pPr>
                      <a:r>
                        <a:rPr lang="en-CA" sz="1800" dirty="0">
                          <a:effectLst/>
                        </a:rPr>
                        <a:t>Substance Misuse</a:t>
                      </a:r>
                      <a:r>
                        <a:rPr lang="en-CA" sz="1800" baseline="0" dirty="0">
                          <a:effectLst/>
                        </a:rPr>
                        <a:t> and Problem Gambling</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9"/>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239992780"/>
              </p:ext>
            </p:extLst>
          </p:nvPr>
        </p:nvGraphicFramePr>
        <p:xfrm>
          <a:off x="6265079" y="803827"/>
          <a:ext cx="5365087" cy="1569720"/>
        </p:xfrm>
        <a:graphic>
          <a:graphicData uri="http://schemas.openxmlformats.org/drawingml/2006/table">
            <a:tbl>
              <a:tblPr firstRow="1" bandRow="1">
                <a:tableStyleId>{073A0DAA-6AF3-43AB-8588-CEC1D06C72B9}</a:tableStyleId>
              </a:tblPr>
              <a:tblGrid>
                <a:gridCol w="5365087">
                  <a:extLst>
                    <a:ext uri="{9D8B030D-6E8A-4147-A177-3AD203B41FA5}">
                      <a16:colId xmlns:a16="http://schemas.microsoft.com/office/drawing/2014/main" val="20000"/>
                    </a:ext>
                  </a:extLst>
                </a:gridCol>
              </a:tblGrid>
              <a:tr h="370840">
                <a:tc>
                  <a:txBody>
                    <a:bodyPr/>
                    <a:lstStyle/>
                    <a:p>
                      <a:r>
                        <a:rPr lang="en-CA" sz="2400" baseline="0" dirty="0"/>
                        <a:t>October 31, 2018</a:t>
                      </a:r>
                      <a:endParaRPr lang="en-CA" sz="2400" dirty="0"/>
                    </a:p>
                  </a:txBody>
                  <a:tcPr/>
                </a:tc>
                <a:extLst>
                  <a:ext uri="{0D108BD9-81ED-4DB2-BD59-A6C34878D82A}">
                    <a16:rowId xmlns:a16="http://schemas.microsoft.com/office/drawing/2014/main" val="10000"/>
                  </a:ext>
                </a:extLst>
              </a:tr>
              <a:tr h="370840">
                <a:tc>
                  <a:txBody>
                    <a:bodyPr/>
                    <a:lstStyle/>
                    <a:p>
                      <a:pPr>
                        <a:lnSpc>
                          <a:spcPct val="107000"/>
                        </a:lnSpc>
                        <a:spcAft>
                          <a:spcPts val="0"/>
                        </a:spcAft>
                      </a:pPr>
                      <a:r>
                        <a:rPr lang="en-CA" sz="1800" dirty="0">
                          <a:effectLst/>
                        </a:rPr>
                        <a:t>Home Care</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370840">
                <a:tc>
                  <a:txBody>
                    <a:bodyPr/>
                    <a:lstStyle/>
                    <a:p>
                      <a:pPr>
                        <a:lnSpc>
                          <a:spcPct val="107000"/>
                        </a:lnSpc>
                        <a:spcAft>
                          <a:spcPts val="0"/>
                        </a:spcAft>
                      </a:pPr>
                      <a:r>
                        <a:rPr lang="en-CA" sz="1800" dirty="0">
                          <a:effectLst/>
                        </a:rPr>
                        <a:t>Home Support</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70840">
                <a:tc>
                  <a:txBody>
                    <a:bodyPr/>
                    <a:lstStyle/>
                    <a:p>
                      <a:pPr>
                        <a:lnSpc>
                          <a:spcPct val="107000"/>
                        </a:lnSpc>
                        <a:spcAft>
                          <a:spcPts val="0"/>
                        </a:spcAft>
                      </a:pPr>
                      <a:r>
                        <a:rPr lang="en-CA" sz="1800" dirty="0">
                          <a:effectLst/>
                        </a:rPr>
                        <a:t>Case Management</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930752518"/>
              </p:ext>
            </p:extLst>
          </p:nvPr>
        </p:nvGraphicFramePr>
        <p:xfrm>
          <a:off x="6265080" y="2632627"/>
          <a:ext cx="5365087" cy="829120"/>
        </p:xfrm>
        <a:graphic>
          <a:graphicData uri="http://schemas.openxmlformats.org/drawingml/2006/table">
            <a:tbl>
              <a:tblPr firstRow="1" bandRow="1">
                <a:tableStyleId>{073A0DAA-6AF3-43AB-8588-CEC1D06C72B9}</a:tableStyleId>
              </a:tblPr>
              <a:tblGrid>
                <a:gridCol w="5365087">
                  <a:extLst>
                    <a:ext uri="{9D8B030D-6E8A-4147-A177-3AD203B41FA5}">
                      <a16:colId xmlns:a16="http://schemas.microsoft.com/office/drawing/2014/main" val="20000"/>
                    </a:ext>
                  </a:extLst>
                </a:gridCol>
              </a:tblGrid>
              <a:tr h="370840">
                <a:tc>
                  <a:txBody>
                    <a:bodyPr/>
                    <a:lstStyle/>
                    <a:p>
                      <a:r>
                        <a:rPr lang="en-CA" sz="2400" baseline="0" dirty="0"/>
                        <a:t>November 30, 2018</a:t>
                      </a:r>
                      <a:endParaRPr lang="en-CA" sz="2400" dirty="0"/>
                    </a:p>
                  </a:txBody>
                  <a:tcPr/>
                </a:tc>
                <a:extLst>
                  <a:ext uri="{0D108BD9-81ED-4DB2-BD59-A6C34878D82A}">
                    <a16:rowId xmlns:a16="http://schemas.microsoft.com/office/drawing/2014/main" val="10000"/>
                  </a:ext>
                </a:extLst>
              </a:tr>
              <a:tr h="370840">
                <a:tc>
                  <a:txBody>
                    <a:bodyPr/>
                    <a:lstStyle/>
                    <a:p>
                      <a:pPr>
                        <a:lnSpc>
                          <a:spcPct val="107000"/>
                        </a:lnSpc>
                        <a:spcAft>
                          <a:spcPts val="0"/>
                        </a:spcAft>
                      </a:pPr>
                      <a:r>
                        <a:rPr lang="en-CA" sz="1800" dirty="0">
                          <a:effectLst/>
                        </a:rPr>
                        <a:t>Telehealth</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89501631"/>
              </p:ext>
            </p:extLst>
          </p:nvPr>
        </p:nvGraphicFramePr>
        <p:xfrm>
          <a:off x="6278727" y="3779041"/>
          <a:ext cx="5365087" cy="1198880"/>
        </p:xfrm>
        <a:graphic>
          <a:graphicData uri="http://schemas.openxmlformats.org/drawingml/2006/table">
            <a:tbl>
              <a:tblPr firstRow="1" bandRow="1">
                <a:tableStyleId>{073A0DAA-6AF3-43AB-8588-CEC1D06C72B9}</a:tableStyleId>
              </a:tblPr>
              <a:tblGrid>
                <a:gridCol w="5365087">
                  <a:extLst>
                    <a:ext uri="{9D8B030D-6E8A-4147-A177-3AD203B41FA5}">
                      <a16:colId xmlns:a16="http://schemas.microsoft.com/office/drawing/2014/main" val="20000"/>
                    </a:ext>
                  </a:extLst>
                </a:gridCol>
              </a:tblGrid>
              <a:tr h="370840">
                <a:tc>
                  <a:txBody>
                    <a:bodyPr/>
                    <a:lstStyle/>
                    <a:p>
                      <a:r>
                        <a:rPr lang="en-CA" sz="2400" baseline="0" dirty="0"/>
                        <a:t>December 31, 2018</a:t>
                      </a:r>
                      <a:endParaRPr lang="en-CA" sz="2400" dirty="0"/>
                    </a:p>
                  </a:txBody>
                  <a:tcPr/>
                </a:tc>
                <a:extLst>
                  <a:ext uri="{0D108BD9-81ED-4DB2-BD59-A6C34878D82A}">
                    <a16:rowId xmlns:a16="http://schemas.microsoft.com/office/drawing/2014/main" val="10000"/>
                  </a:ext>
                </a:extLst>
              </a:tr>
              <a:tr h="370840">
                <a:tc>
                  <a:txBody>
                    <a:bodyPr/>
                    <a:lstStyle/>
                    <a:p>
                      <a:pPr>
                        <a:lnSpc>
                          <a:spcPct val="107000"/>
                        </a:lnSpc>
                        <a:spcAft>
                          <a:spcPts val="0"/>
                        </a:spcAft>
                      </a:pPr>
                      <a:r>
                        <a:rPr lang="en-CA" sz="1800" dirty="0">
                          <a:effectLst/>
                        </a:rPr>
                        <a:t>Allied Health</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370840">
                <a:tc>
                  <a:txBody>
                    <a:bodyPr/>
                    <a:lstStyle/>
                    <a:p>
                      <a:pPr>
                        <a:lnSpc>
                          <a:spcPct val="107000"/>
                        </a:lnSpc>
                        <a:spcAft>
                          <a:spcPts val="0"/>
                        </a:spcAft>
                      </a:pPr>
                      <a:r>
                        <a:rPr lang="en-CA" sz="1800" dirty="0">
                          <a:effectLst/>
                        </a:rPr>
                        <a:t>Community-Based Mental Health Services and Supports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8541557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0" y="0"/>
            <a:ext cx="7042484" cy="584775"/>
          </a:xfrm>
          <a:prstGeom prst="rect">
            <a:avLst/>
          </a:prstGeom>
          <a:solidFill>
            <a:srgbClr val="C00000"/>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chemeClr val="bg1"/>
                </a:solidFill>
                <a:effectLst/>
                <a:uLnTx/>
                <a:uFillTx/>
                <a:latin typeface="Franklin Gothic Book" panose="020B0503020102020204" pitchFamily="34" charset="0"/>
              </a:rPr>
              <a:t>HSO STANDARDS – U</a:t>
            </a:r>
            <a:r>
              <a:rPr lang="en-US" sz="3200" kern="0" dirty="0">
                <a:solidFill>
                  <a:schemeClr val="bg1"/>
                </a:solidFill>
                <a:latin typeface="Franklin Gothic Book" panose="020B0503020102020204" pitchFamily="34" charset="0"/>
              </a:rPr>
              <a:t>PCOMING WORK </a:t>
            </a:r>
            <a:endParaRPr kumimoji="0" lang="en-US" sz="3200" b="0" i="0" u="none" strike="noStrike" kern="0" cap="none" spc="0" normalizeH="0" baseline="0" noProof="0" dirty="0">
              <a:ln>
                <a:noFill/>
              </a:ln>
              <a:solidFill>
                <a:schemeClr val="bg1"/>
              </a:solidFill>
              <a:effectLst/>
              <a:uLnTx/>
              <a:uFillTx/>
              <a:latin typeface="Franklin Gothic Book" panose="020B0503020102020204" pitchFamily="34" charset="0"/>
            </a:endParaRPr>
          </a:p>
        </p:txBody>
      </p:sp>
      <p:sp>
        <p:nvSpPr>
          <p:cNvPr id="2" name="Rectangle 1"/>
          <p:cNvSpPr/>
          <p:nvPr/>
        </p:nvSpPr>
        <p:spPr>
          <a:xfrm>
            <a:off x="837090" y="1601547"/>
            <a:ext cx="5275897" cy="4031873"/>
          </a:xfrm>
          <a:prstGeom prst="rect">
            <a:avLst/>
          </a:prstGeom>
        </p:spPr>
        <p:txBody>
          <a:bodyPr wrap="square">
            <a:spAutoFit/>
          </a:bodyPr>
          <a:lstStyle/>
          <a:p>
            <a:pPr marL="457200" indent="-457200">
              <a:buClr>
                <a:srgbClr val="C00000"/>
              </a:buClr>
              <a:buFont typeface="Arial" panose="020B0604020202020204" pitchFamily="34" charset="0"/>
              <a:buChar char="•"/>
            </a:pPr>
            <a:r>
              <a:rPr lang="en-CA" sz="3200" dirty="0"/>
              <a:t>Governance</a:t>
            </a:r>
          </a:p>
          <a:p>
            <a:pPr marL="457200" indent="-457200">
              <a:buClr>
                <a:srgbClr val="C00000"/>
              </a:buClr>
              <a:buFont typeface="Arial" panose="020B0604020202020204" pitchFamily="34" charset="0"/>
              <a:buChar char="•"/>
            </a:pPr>
            <a:r>
              <a:rPr lang="en-CA" sz="3200" dirty="0"/>
              <a:t>Clinical Governance</a:t>
            </a:r>
          </a:p>
          <a:p>
            <a:pPr marL="457200" indent="-457200">
              <a:buClr>
                <a:srgbClr val="C00000"/>
              </a:buClr>
              <a:buFont typeface="Arial" panose="020B0604020202020204" pitchFamily="34" charset="0"/>
              <a:buChar char="•"/>
            </a:pPr>
            <a:r>
              <a:rPr lang="en-CA" sz="3200" dirty="0"/>
              <a:t>Leadership</a:t>
            </a:r>
          </a:p>
          <a:p>
            <a:pPr marL="457200" indent="-457200">
              <a:buClr>
                <a:srgbClr val="C00000"/>
              </a:buClr>
              <a:buFont typeface="Arial" panose="020B0604020202020204" pitchFamily="34" charset="0"/>
              <a:buChar char="•"/>
            </a:pPr>
            <a:r>
              <a:rPr lang="en-CA" sz="3200" dirty="0"/>
              <a:t>Emergency and Disaster Preparedness</a:t>
            </a:r>
          </a:p>
          <a:p>
            <a:pPr marL="457200" indent="-457200">
              <a:buClr>
                <a:srgbClr val="C00000"/>
              </a:buClr>
              <a:buFont typeface="Arial" panose="020B0604020202020204" pitchFamily="34" charset="0"/>
              <a:buChar char="•"/>
            </a:pPr>
            <a:r>
              <a:rPr lang="en-CA" sz="3200" dirty="0"/>
              <a:t>Rehabilitation</a:t>
            </a:r>
          </a:p>
          <a:p>
            <a:pPr marL="457200" indent="-457200">
              <a:buClr>
                <a:srgbClr val="C00000"/>
              </a:buClr>
              <a:buFont typeface="Arial" panose="020B0604020202020204" pitchFamily="34" charset="0"/>
              <a:buChar char="•"/>
            </a:pPr>
            <a:r>
              <a:rPr lang="en-CA" sz="3200" dirty="0"/>
              <a:t>Organ Tissue Donation and Transplant</a:t>
            </a:r>
          </a:p>
        </p:txBody>
      </p:sp>
      <p:sp>
        <p:nvSpPr>
          <p:cNvPr id="4" name="Rectangle 3"/>
          <p:cNvSpPr/>
          <p:nvPr/>
        </p:nvSpPr>
        <p:spPr>
          <a:xfrm>
            <a:off x="6330007" y="1585520"/>
            <a:ext cx="5571080" cy="4031873"/>
          </a:xfrm>
          <a:prstGeom prst="rect">
            <a:avLst/>
          </a:prstGeom>
        </p:spPr>
        <p:txBody>
          <a:bodyPr wrap="square">
            <a:spAutoFit/>
          </a:bodyPr>
          <a:lstStyle/>
          <a:p>
            <a:pPr marL="457200" indent="-457200">
              <a:buClr>
                <a:srgbClr val="C00000"/>
              </a:buClr>
              <a:buFont typeface="Arial" panose="020B0604020202020204" pitchFamily="34" charset="0"/>
              <a:buChar char="•"/>
            </a:pPr>
            <a:r>
              <a:rPr lang="en-CA" sz="3200" dirty="0"/>
              <a:t>Community Health</a:t>
            </a:r>
          </a:p>
          <a:p>
            <a:pPr marL="457200" indent="-457200">
              <a:buClr>
                <a:srgbClr val="C00000"/>
              </a:buClr>
              <a:buFont typeface="Arial" panose="020B0604020202020204" pitchFamily="34" charset="0"/>
              <a:buChar char="•"/>
            </a:pPr>
            <a:r>
              <a:rPr lang="en-CA" sz="3200" dirty="0"/>
              <a:t>Diagnostic Imaging</a:t>
            </a:r>
          </a:p>
          <a:p>
            <a:pPr marL="457200" indent="-457200">
              <a:buClr>
                <a:srgbClr val="C00000"/>
              </a:buClr>
              <a:buFont typeface="Arial" panose="020B0604020202020204" pitchFamily="34" charset="0"/>
              <a:buChar char="•"/>
            </a:pPr>
            <a:r>
              <a:rPr lang="en-CA" sz="3200" dirty="0"/>
              <a:t>Global Health Care</a:t>
            </a:r>
          </a:p>
          <a:p>
            <a:pPr marL="457200" indent="-457200">
              <a:buClr>
                <a:srgbClr val="C00000"/>
              </a:buClr>
              <a:buFont typeface="Arial" panose="020B0604020202020204" pitchFamily="34" charset="0"/>
              <a:buChar char="•"/>
            </a:pPr>
            <a:r>
              <a:rPr lang="en-CA" sz="3200" dirty="0"/>
              <a:t>Obstetrics</a:t>
            </a:r>
          </a:p>
          <a:p>
            <a:pPr marL="457200" indent="-457200">
              <a:buClr>
                <a:srgbClr val="C00000"/>
              </a:buClr>
              <a:buFont typeface="Arial" panose="020B0604020202020204" pitchFamily="34" charset="0"/>
              <a:buChar char="•"/>
            </a:pPr>
            <a:r>
              <a:rPr lang="en-CA" sz="3200" dirty="0"/>
              <a:t>Residential Homes for Seniors/LTC</a:t>
            </a:r>
          </a:p>
          <a:p>
            <a:pPr marL="457200" indent="-457200">
              <a:buClr>
                <a:srgbClr val="C00000"/>
              </a:buClr>
              <a:buFont typeface="Arial" panose="020B0604020202020204" pitchFamily="34" charset="0"/>
              <a:buChar char="•"/>
            </a:pPr>
            <a:r>
              <a:rPr lang="en-CA" sz="3200" dirty="0"/>
              <a:t>Biomedical Laboratory</a:t>
            </a:r>
          </a:p>
          <a:p>
            <a:pPr marL="457200" indent="-457200">
              <a:buClr>
                <a:srgbClr val="C00000"/>
              </a:buClr>
              <a:buFont typeface="Arial" panose="020B0604020202020204" pitchFamily="34" charset="0"/>
              <a:buChar char="•"/>
            </a:pPr>
            <a:r>
              <a:rPr lang="en-CA" sz="3200" dirty="0"/>
              <a:t>Transfusion</a:t>
            </a:r>
          </a:p>
        </p:txBody>
      </p:sp>
    </p:spTree>
    <p:extLst>
      <p:ext uri="{BB962C8B-B14F-4D97-AF65-F5344CB8AC3E}">
        <p14:creationId xmlns:p14="http://schemas.microsoft.com/office/powerpoint/2010/main" val="801004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800" y="3602038"/>
            <a:ext cx="12134400" cy="824363"/>
          </a:xfrm>
        </p:spPr>
        <p:txBody>
          <a:bodyPr>
            <a:normAutofit fontScale="90000"/>
          </a:bodyPr>
          <a:lstStyle/>
          <a:p>
            <a:br>
              <a:rPr lang="en-US" sz="5400" dirty="0">
                <a:solidFill>
                  <a:schemeClr val="bg1"/>
                </a:solidFill>
                <a:latin typeface="Franklin Gothic Book" panose="020B0503020102020204" pitchFamily="34" charset="0"/>
              </a:rPr>
            </a:br>
            <a:r>
              <a:rPr lang="en-US" sz="5400" dirty="0">
                <a:solidFill>
                  <a:schemeClr val="bg1"/>
                </a:solidFill>
                <a:latin typeface="Franklin Gothic Book" panose="020B0503020102020204" pitchFamily="34" charset="0"/>
              </a:rPr>
              <a:t>HSO Technical Committees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4660" y="709744"/>
            <a:ext cx="4342680" cy="2136205"/>
          </a:xfrm>
          <a:prstGeom prst="rect">
            <a:avLst/>
          </a:prstGeom>
        </p:spPr>
      </p:pic>
    </p:spTree>
    <p:extLst>
      <p:ext uri="{BB962C8B-B14F-4D97-AF65-F5344CB8AC3E}">
        <p14:creationId xmlns:p14="http://schemas.microsoft.com/office/powerpoint/2010/main" val="42553672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4224"/>
          <a:stretch/>
        </p:blipFill>
        <p:spPr>
          <a:xfrm>
            <a:off x="725632" y="1"/>
            <a:ext cx="10740736" cy="6858000"/>
          </a:xfrm>
          <a:prstGeom prst="rect">
            <a:avLst/>
          </a:prstGeom>
        </p:spPr>
      </p:pic>
    </p:spTree>
    <p:extLst>
      <p:ext uri="{BB962C8B-B14F-4D97-AF65-F5344CB8AC3E}">
        <p14:creationId xmlns:p14="http://schemas.microsoft.com/office/powerpoint/2010/main" val="3303660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815929" y="1357336"/>
            <a:ext cx="10063317" cy="5016758"/>
          </a:xfrm>
          <a:prstGeom prst="rect">
            <a:avLst/>
          </a:prstGeom>
        </p:spPr>
        <p:txBody>
          <a:bodyPr wrap="square">
            <a:spAutoFit/>
          </a:bodyPr>
          <a:lstStyle/>
          <a:p>
            <a:pPr marL="1028700" lvl="1" indent="-571500">
              <a:buClr>
                <a:srgbClr val="C00000"/>
              </a:buClr>
              <a:buFont typeface="Arial" panose="020B0604020202020204" pitchFamily="34" charset="0"/>
              <a:buChar char="•"/>
            </a:pPr>
            <a:r>
              <a:rPr lang="en-US" sz="3200" dirty="0"/>
              <a:t>Oversee development of standards</a:t>
            </a:r>
          </a:p>
          <a:p>
            <a:pPr marL="1028700" lvl="1" indent="-571500">
              <a:buClr>
                <a:srgbClr val="C00000"/>
              </a:buClr>
              <a:buFont typeface="Arial" panose="020B0604020202020204" pitchFamily="34" charset="0"/>
              <a:buChar char="•"/>
            </a:pPr>
            <a:r>
              <a:rPr lang="en-US" sz="3200" dirty="0"/>
              <a:t>Guidance on emerging areas, new developments and trends</a:t>
            </a:r>
          </a:p>
          <a:p>
            <a:pPr marL="1028700" lvl="1" indent="-571500">
              <a:buClr>
                <a:srgbClr val="C00000"/>
              </a:buClr>
              <a:buFont typeface="Arial" panose="020B0604020202020204" pitchFamily="34" charset="0"/>
              <a:buChar char="•"/>
            </a:pPr>
            <a:r>
              <a:rPr lang="en-US" sz="3200" dirty="0"/>
              <a:t>Leadership role regarding new opportunities for standards development</a:t>
            </a:r>
          </a:p>
          <a:p>
            <a:pPr marL="1028700" lvl="1" indent="-571500">
              <a:buClr>
                <a:srgbClr val="C00000"/>
              </a:buClr>
              <a:buFont typeface="Arial" panose="020B0604020202020204" pitchFamily="34" charset="0"/>
              <a:buChar char="•"/>
            </a:pPr>
            <a:r>
              <a:rPr lang="en-US" sz="3200" dirty="0"/>
              <a:t>Identifying sponsorship and endorsement opportunities</a:t>
            </a:r>
          </a:p>
          <a:p>
            <a:pPr marL="1028700" lvl="1" indent="-571500">
              <a:buClr>
                <a:srgbClr val="C00000"/>
              </a:buClr>
              <a:buFont typeface="Arial" panose="020B0604020202020204" pitchFamily="34" charset="0"/>
              <a:buChar char="•"/>
            </a:pPr>
            <a:r>
              <a:rPr lang="en-US" sz="3200" dirty="0"/>
              <a:t>Standards-related interpretation questions and technical content requests</a:t>
            </a:r>
          </a:p>
          <a:p>
            <a:pPr marL="1028700" lvl="1" indent="-571500">
              <a:buClr>
                <a:srgbClr val="C00000"/>
              </a:buClr>
              <a:buFont typeface="Arial" panose="020B0604020202020204" pitchFamily="34" charset="0"/>
              <a:buChar char="•"/>
            </a:pPr>
            <a:r>
              <a:rPr lang="en-US" sz="3200" dirty="0"/>
              <a:t>Leading Practices</a:t>
            </a:r>
          </a:p>
        </p:txBody>
      </p:sp>
      <p:sp>
        <p:nvSpPr>
          <p:cNvPr id="3" name="TextBox 2"/>
          <p:cNvSpPr txBox="1"/>
          <p:nvPr/>
        </p:nvSpPr>
        <p:spPr>
          <a:xfrm>
            <a:off x="0" y="0"/>
            <a:ext cx="7042484" cy="1077218"/>
          </a:xfrm>
          <a:prstGeom prst="rect">
            <a:avLst/>
          </a:prstGeom>
          <a:solidFill>
            <a:srgbClr val="C00000"/>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chemeClr val="bg1"/>
                </a:solidFill>
                <a:effectLst/>
                <a:uLnTx/>
                <a:uFillTx/>
                <a:latin typeface="Franklin Gothic Book" panose="020B0503020102020204" pitchFamily="34" charset="0"/>
              </a:rPr>
              <a:t>TECHNICAL</a:t>
            </a:r>
            <a:r>
              <a:rPr kumimoji="0" lang="en-US" sz="3200" b="0" i="0" u="none" strike="noStrike" kern="0" cap="none" spc="0" normalizeH="0" noProof="0" dirty="0">
                <a:ln>
                  <a:noFill/>
                </a:ln>
                <a:solidFill>
                  <a:schemeClr val="bg1"/>
                </a:solidFill>
                <a:effectLst/>
                <a:uLnTx/>
                <a:uFillTx/>
                <a:latin typeface="Franklin Gothic Book" panose="020B0503020102020204" pitchFamily="34" charset="0"/>
              </a:rPr>
              <a:t> COMMITTEE RESPONSIBILITIES</a:t>
            </a:r>
            <a:endParaRPr kumimoji="0" lang="en-US" sz="3200" b="0" i="0" u="none" strike="noStrike" kern="0" cap="none" spc="0" normalizeH="0" baseline="0" noProof="0" dirty="0">
              <a:ln>
                <a:noFill/>
              </a:ln>
              <a:solidFill>
                <a:schemeClr val="bg1"/>
              </a:solidFill>
              <a:effectLst/>
              <a:uLnTx/>
              <a:uFillTx/>
              <a:latin typeface="Franklin Gothic Book" panose="020B0503020102020204" pitchFamily="34" charset="0"/>
            </a:endParaRPr>
          </a:p>
        </p:txBody>
      </p:sp>
    </p:spTree>
    <p:extLst>
      <p:ext uri="{BB962C8B-B14F-4D97-AF65-F5344CB8AC3E}">
        <p14:creationId xmlns:p14="http://schemas.microsoft.com/office/powerpoint/2010/main" val="985347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800" y="3602038"/>
            <a:ext cx="12134400" cy="824363"/>
          </a:xfrm>
        </p:spPr>
        <p:txBody>
          <a:bodyPr>
            <a:normAutofit fontScale="90000"/>
          </a:bodyPr>
          <a:lstStyle/>
          <a:p>
            <a:br>
              <a:rPr lang="en-US" sz="5400" dirty="0">
                <a:solidFill>
                  <a:schemeClr val="bg1"/>
                </a:solidFill>
                <a:latin typeface="Franklin Gothic Book" panose="020B0503020102020204" pitchFamily="34" charset="0"/>
              </a:rPr>
            </a:br>
            <a:r>
              <a:rPr lang="en-US" sz="5400" dirty="0">
                <a:solidFill>
                  <a:schemeClr val="bg1"/>
                </a:solidFill>
                <a:latin typeface="Franklin Gothic Book" panose="020B0503020102020204" pitchFamily="34" charset="0"/>
              </a:rPr>
              <a:t>Standard Development Principles and Process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4660" y="709744"/>
            <a:ext cx="4342680" cy="2136205"/>
          </a:xfrm>
          <a:prstGeom prst="rect">
            <a:avLst/>
          </a:prstGeom>
        </p:spPr>
      </p:pic>
    </p:spTree>
    <p:extLst>
      <p:ext uri="{BB962C8B-B14F-4D97-AF65-F5344CB8AC3E}">
        <p14:creationId xmlns:p14="http://schemas.microsoft.com/office/powerpoint/2010/main" val="2134901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1" y="0"/>
            <a:ext cx="7946572" cy="584775"/>
          </a:xfrm>
          <a:prstGeom prst="rect">
            <a:avLst/>
          </a:prstGeom>
          <a:solidFill>
            <a:srgbClr val="C00000"/>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chemeClr val="bg1"/>
                </a:solidFill>
                <a:effectLst/>
                <a:uLnTx/>
                <a:uFillTx/>
                <a:latin typeface="Franklin Gothic Book" panose="020B0503020102020204" pitchFamily="34" charset="0"/>
              </a:rPr>
              <a:t>STANDARD DEVELOPMENT PRINCIPLES</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9210" y="1847424"/>
            <a:ext cx="2127156" cy="1819941"/>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1399" y="891983"/>
            <a:ext cx="2236962" cy="1881247"/>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19136" y="2808061"/>
            <a:ext cx="2281489" cy="1792136"/>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6782" y="3740893"/>
            <a:ext cx="2039584" cy="1776169"/>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26427" y="4673725"/>
            <a:ext cx="2201945" cy="1761556"/>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74395" y="3801554"/>
            <a:ext cx="2150178" cy="1819844"/>
          </a:xfrm>
          <a:prstGeom prst="rect">
            <a:avLst/>
          </a:prstGeom>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83117" y="1919316"/>
            <a:ext cx="2154666" cy="1722073"/>
          </a:xfrm>
          <a:prstGeom prst="rect">
            <a:avLst/>
          </a:prstGeom>
        </p:spPr>
      </p:pic>
      <p:pic>
        <p:nvPicPr>
          <p:cNvPr id="16" name="Picture 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49921" y="2890071"/>
            <a:ext cx="2198231" cy="1766229"/>
          </a:xfrm>
          <a:prstGeom prst="rect">
            <a:avLst/>
          </a:prstGeom>
        </p:spPr>
      </p:pic>
      <p:pic>
        <p:nvPicPr>
          <p:cNvPr id="17" name="Picture 1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24579" y="1023285"/>
            <a:ext cx="2021620" cy="1755507"/>
          </a:xfrm>
          <a:prstGeom prst="rect">
            <a:avLst/>
          </a:prstGeom>
        </p:spPr>
      </p:pic>
      <p:pic>
        <p:nvPicPr>
          <p:cNvPr id="18" name="Picture 1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170595" y="4757420"/>
            <a:ext cx="2075604" cy="1667701"/>
          </a:xfrm>
          <a:prstGeom prst="rect">
            <a:avLst/>
          </a:prstGeom>
        </p:spPr>
      </p:pic>
    </p:spTree>
    <p:extLst>
      <p:ext uri="{BB962C8B-B14F-4D97-AF65-F5344CB8AC3E}">
        <p14:creationId xmlns:p14="http://schemas.microsoft.com/office/powerpoint/2010/main" val="999321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466049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0" y="0"/>
            <a:ext cx="2656960" cy="584775"/>
          </a:xfrm>
          <a:prstGeom prst="rect">
            <a:avLst/>
          </a:prstGeom>
          <a:solidFill>
            <a:srgbClr val="C00000"/>
          </a:solidFill>
        </p:spPr>
        <p:txBody>
          <a:bodyPr wrap="square" rtlCol="0">
            <a:spAutoFit/>
          </a:bodyPr>
          <a:lstStyle/>
          <a:p>
            <a:r>
              <a:rPr lang="en-US" sz="3200" dirty="0">
                <a:solidFill>
                  <a:schemeClr val="bg1"/>
                </a:solidFill>
                <a:latin typeface="Franklin Gothic Book" panose="020B0503020102020204" pitchFamily="34" charset="0"/>
              </a:rPr>
              <a:t>WHO WE ARE</a:t>
            </a:r>
          </a:p>
        </p:txBody>
      </p:sp>
      <p:sp>
        <p:nvSpPr>
          <p:cNvPr id="3" name="TextBox 2"/>
          <p:cNvSpPr txBox="1"/>
          <p:nvPr/>
        </p:nvSpPr>
        <p:spPr>
          <a:xfrm>
            <a:off x="6201930" y="143711"/>
            <a:ext cx="5990069" cy="6647974"/>
          </a:xfrm>
          <a:prstGeom prst="rect">
            <a:avLst/>
          </a:prstGeom>
          <a:solidFill>
            <a:schemeClr val="bg2"/>
          </a:solidFill>
        </p:spPr>
        <p:txBody>
          <a:bodyPr wrap="square" rtlCol="0" anchor="t">
            <a:spAutoFit/>
          </a:bodyPr>
          <a:lstStyle/>
          <a:p>
            <a:r>
              <a:rPr lang="en-US" sz="2400" dirty="0">
                <a:latin typeface="Franklin Gothic Book" panose="020B0503020102020204" pitchFamily="34" charset="0"/>
              </a:rPr>
              <a:t>Years as Canada’s only national health standard and accreditation body serving every part of health care system</a:t>
            </a:r>
            <a:r>
              <a:rPr lang="en-US" sz="2800" dirty="0">
                <a:latin typeface="Franklin Gothic Book" panose="020B0503020102020204" pitchFamily="34" charset="0"/>
              </a:rPr>
              <a:t> </a:t>
            </a:r>
          </a:p>
          <a:p>
            <a:endParaRPr lang="en-US" sz="2400" dirty="0">
              <a:latin typeface="Franklin Gothic Book" panose="020B0503020102020204" pitchFamily="34" charset="0"/>
            </a:endParaRPr>
          </a:p>
          <a:p>
            <a:r>
              <a:rPr lang="en-US" sz="2400" dirty="0">
                <a:latin typeface="Franklin Gothic Book" panose="020B0503020102020204" pitchFamily="34" charset="0"/>
              </a:rPr>
              <a:t>Health Service Provider clients, including health regions, governments</a:t>
            </a:r>
          </a:p>
          <a:p>
            <a:r>
              <a:rPr lang="en-US" sz="2400" dirty="0">
                <a:latin typeface="Franklin Gothic Book" panose="020B0503020102020204" pitchFamily="34" charset="0"/>
              </a:rPr>
              <a:t> </a:t>
            </a:r>
          </a:p>
          <a:p>
            <a:endParaRPr lang="en-US" sz="2400" dirty="0">
              <a:latin typeface="Franklin Gothic Book" panose="020B0503020102020204" pitchFamily="34" charset="0"/>
            </a:endParaRPr>
          </a:p>
          <a:p>
            <a:r>
              <a:rPr lang="en-US" sz="2400" dirty="0">
                <a:latin typeface="Franklin Gothic Book" panose="020B0503020102020204" pitchFamily="34" charset="0"/>
              </a:rPr>
              <a:t>Jurisdictions on 5 continents that are using standards &amp;  assessment programs we developed </a:t>
            </a:r>
          </a:p>
          <a:p>
            <a:endParaRPr lang="en-US" sz="2000" dirty="0">
              <a:latin typeface="Franklin Gothic Book" panose="020B0503020102020204" pitchFamily="34" charset="0"/>
            </a:endParaRPr>
          </a:p>
          <a:p>
            <a:endParaRPr lang="en-US" dirty="0">
              <a:latin typeface="Franklin Gothic Book" panose="020B0503020102020204" pitchFamily="34" charset="0"/>
            </a:endParaRPr>
          </a:p>
          <a:p>
            <a:r>
              <a:rPr lang="en-US" sz="2400" dirty="0">
                <a:latin typeface="Franklin Gothic Book" panose="020B0503020102020204" pitchFamily="34" charset="0"/>
              </a:rPr>
              <a:t>Health and social services standards in use</a:t>
            </a:r>
          </a:p>
          <a:p>
            <a:endParaRPr lang="en-US" sz="2400" dirty="0">
              <a:latin typeface="Franklin Gothic Book" panose="020B0503020102020204" pitchFamily="34" charset="0"/>
            </a:endParaRPr>
          </a:p>
          <a:p>
            <a:endParaRPr lang="en-US" sz="2400" dirty="0">
              <a:latin typeface="Franklin Gothic Book" panose="020B0503020102020204" pitchFamily="34" charset="0"/>
            </a:endParaRPr>
          </a:p>
          <a:p>
            <a:r>
              <a:rPr lang="en-US" sz="2400" dirty="0">
                <a:latin typeface="Franklin Gothic Book" panose="020B0503020102020204" pitchFamily="34" charset="0"/>
              </a:rPr>
              <a:t>Leading practices awarded &amp; in our National Data Base </a:t>
            </a:r>
            <a:endParaRPr lang="en-US" sz="3200" dirty="0">
              <a:latin typeface="Franklin Gothic Book" panose="020B0503020102020204" pitchFamily="34" charset="0"/>
            </a:endParaRPr>
          </a:p>
        </p:txBody>
      </p:sp>
      <p:sp>
        <p:nvSpPr>
          <p:cNvPr id="4" name="Flowchart: Connector 3"/>
          <p:cNvSpPr/>
          <p:nvPr/>
        </p:nvSpPr>
        <p:spPr>
          <a:xfrm>
            <a:off x="4882135" y="301911"/>
            <a:ext cx="1158581" cy="1091329"/>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104550" y="474150"/>
            <a:ext cx="727200" cy="646331"/>
          </a:xfrm>
          <a:prstGeom prst="rect">
            <a:avLst/>
          </a:prstGeom>
          <a:noFill/>
        </p:spPr>
        <p:txBody>
          <a:bodyPr wrap="square" rtlCol="0">
            <a:spAutoFit/>
          </a:bodyPr>
          <a:lstStyle/>
          <a:p>
            <a:r>
              <a:rPr lang="en-US" sz="3600" dirty="0">
                <a:solidFill>
                  <a:schemeClr val="bg1"/>
                </a:solidFill>
                <a:latin typeface="Franklin Gothic Book" panose="020B0503020102020204" pitchFamily="34" charset="0"/>
              </a:rPr>
              <a:t>60</a:t>
            </a:r>
          </a:p>
        </p:txBody>
      </p:sp>
      <p:sp>
        <p:nvSpPr>
          <p:cNvPr id="6" name="Flowchart: Connector 5"/>
          <p:cNvSpPr/>
          <p:nvPr/>
        </p:nvSpPr>
        <p:spPr>
          <a:xfrm>
            <a:off x="4863683" y="1689671"/>
            <a:ext cx="1188369" cy="1162660"/>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4" name="Flowchart: Connector 13"/>
          <p:cNvSpPr/>
          <p:nvPr/>
        </p:nvSpPr>
        <p:spPr>
          <a:xfrm>
            <a:off x="4837948" y="3089092"/>
            <a:ext cx="1202770" cy="1205972"/>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7" name="TextBox 6"/>
          <p:cNvSpPr txBox="1"/>
          <p:nvPr/>
        </p:nvSpPr>
        <p:spPr>
          <a:xfrm>
            <a:off x="4903402" y="1999596"/>
            <a:ext cx="1101600" cy="553998"/>
          </a:xfrm>
          <a:prstGeom prst="rect">
            <a:avLst/>
          </a:prstGeom>
          <a:noFill/>
        </p:spPr>
        <p:txBody>
          <a:bodyPr wrap="square" rtlCol="0">
            <a:spAutoFit/>
          </a:bodyPr>
          <a:lstStyle/>
          <a:p>
            <a:r>
              <a:rPr lang="en-US" sz="3000" dirty="0">
                <a:solidFill>
                  <a:schemeClr val="bg1"/>
                </a:solidFill>
                <a:latin typeface="Franklin Gothic Book" panose="020B0503020102020204" pitchFamily="34" charset="0"/>
              </a:rPr>
              <a:t>7000</a:t>
            </a:r>
          </a:p>
        </p:txBody>
      </p:sp>
      <p:sp>
        <p:nvSpPr>
          <p:cNvPr id="8" name="TextBox 7"/>
          <p:cNvSpPr txBox="1"/>
          <p:nvPr/>
        </p:nvSpPr>
        <p:spPr>
          <a:xfrm>
            <a:off x="5036769" y="3400679"/>
            <a:ext cx="864000" cy="553998"/>
          </a:xfrm>
          <a:prstGeom prst="rect">
            <a:avLst/>
          </a:prstGeom>
          <a:noFill/>
        </p:spPr>
        <p:txBody>
          <a:bodyPr wrap="square" rtlCol="0">
            <a:spAutoFit/>
          </a:bodyPr>
          <a:lstStyle/>
          <a:p>
            <a:r>
              <a:rPr lang="en-US" sz="3000" dirty="0">
                <a:solidFill>
                  <a:schemeClr val="bg1"/>
                </a:solidFill>
                <a:latin typeface="Franklin Gothic Book" panose="020B0503020102020204" pitchFamily="34" charset="0"/>
              </a:rPr>
              <a:t>70+</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016" y="2553594"/>
            <a:ext cx="2736604" cy="1346161"/>
          </a:xfrm>
          <a:prstGeom prst="rect">
            <a:avLst/>
          </a:prstGeom>
        </p:spPr>
      </p:pic>
      <p:sp>
        <p:nvSpPr>
          <p:cNvPr id="15" name="Flowchart: Connector 14"/>
          <p:cNvSpPr/>
          <p:nvPr/>
        </p:nvSpPr>
        <p:spPr>
          <a:xfrm>
            <a:off x="4874317" y="4460493"/>
            <a:ext cx="1166400" cy="1116000"/>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4944539" y="4717492"/>
            <a:ext cx="1264794" cy="584775"/>
          </a:xfrm>
          <a:prstGeom prst="rect">
            <a:avLst/>
          </a:prstGeom>
          <a:noFill/>
        </p:spPr>
        <p:txBody>
          <a:bodyPr wrap="square" rtlCol="0">
            <a:spAutoFit/>
          </a:bodyPr>
          <a:lstStyle/>
          <a:p>
            <a:r>
              <a:rPr lang="en-US" sz="3200" dirty="0">
                <a:solidFill>
                  <a:schemeClr val="bg1"/>
                </a:solidFill>
                <a:latin typeface="Franklin Gothic Book" panose="020B0503020102020204" pitchFamily="34" charset="0"/>
              </a:rPr>
              <a:t>130+</a:t>
            </a:r>
          </a:p>
        </p:txBody>
      </p:sp>
      <p:sp>
        <p:nvSpPr>
          <p:cNvPr id="17" name="Flowchart: Connector 16"/>
          <p:cNvSpPr/>
          <p:nvPr/>
        </p:nvSpPr>
        <p:spPr>
          <a:xfrm>
            <a:off x="4864093" y="5714722"/>
            <a:ext cx="1187251" cy="1116000"/>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Franklin Gothic Book" panose="020B0503020102020204" pitchFamily="34" charset="0"/>
            </a:endParaRPr>
          </a:p>
        </p:txBody>
      </p:sp>
      <p:sp>
        <p:nvSpPr>
          <p:cNvPr id="18" name="TextBox 17"/>
          <p:cNvSpPr txBox="1"/>
          <p:nvPr/>
        </p:nvSpPr>
        <p:spPr>
          <a:xfrm>
            <a:off x="4913588" y="5951482"/>
            <a:ext cx="1112680" cy="569387"/>
          </a:xfrm>
          <a:prstGeom prst="rect">
            <a:avLst/>
          </a:prstGeom>
          <a:noFill/>
        </p:spPr>
        <p:txBody>
          <a:bodyPr wrap="square" rtlCol="0">
            <a:spAutoFit/>
          </a:bodyPr>
          <a:lstStyle/>
          <a:p>
            <a:r>
              <a:rPr lang="en-US" sz="3100" dirty="0">
                <a:solidFill>
                  <a:schemeClr val="bg1"/>
                </a:solidFill>
                <a:latin typeface="Franklin Gothic Book" panose="020B0503020102020204" pitchFamily="34" charset="0"/>
              </a:rPr>
              <a:t>1000</a:t>
            </a:r>
          </a:p>
        </p:txBody>
      </p:sp>
    </p:spTree>
    <p:extLst>
      <p:ext uri="{BB962C8B-B14F-4D97-AF65-F5344CB8AC3E}">
        <p14:creationId xmlns:p14="http://schemas.microsoft.com/office/powerpoint/2010/main" val="9783802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1" y="0"/>
            <a:ext cx="7946572" cy="584775"/>
          </a:xfrm>
          <a:prstGeom prst="rect">
            <a:avLst/>
          </a:prstGeom>
          <a:solidFill>
            <a:srgbClr val="C00000"/>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chemeClr val="bg1"/>
                </a:solidFill>
                <a:effectLst/>
                <a:uLnTx/>
                <a:uFillTx/>
                <a:latin typeface="Franklin Gothic Book" panose="020B0503020102020204" pitchFamily="34" charset="0"/>
              </a:rPr>
              <a:t>STANDARD DEVELOPMENT PRINCIPLES</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9210" y="1847424"/>
            <a:ext cx="2127156" cy="1819941"/>
          </a:xfrm>
          <a:prstGeom prst="rect">
            <a:avLst/>
          </a:prstGeom>
        </p:spPr>
      </p:pic>
      <p:pic>
        <p:nvPicPr>
          <p:cNvPr id="8" name="Picture 7"/>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541399" y="891983"/>
            <a:ext cx="2236962" cy="1881247"/>
          </a:xfrm>
          <a:prstGeom prst="rect">
            <a:avLst/>
          </a:prstGeom>
        </p:spPr>
      </p:pic>
      <p:pic>
        <p:nvPicPr>
          <p:cNvPr id="9" name="Picture 8"/>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519136" y="2808061"/>
            <a:ext cx="2281489" cy="1792136"/>
          </a:xfrm>
          <a:prstGeom prst="rect">
            <a:avLst/>
          </a:prstGeom>
        </p:spPr>
      </p:pic>
      <p:pic>
        <p:nvPicPr>
          <p:cNvPr id="12" name="Picture 11"/>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1846782" y="3740893"/>
            <a:ext cx="2039584" cy="1776169"/>
          </a:xfrm>
          <a:prstGeom prst="rect">
            <a:avLst/>
          </a:prstGeom>
        </p:spPr>
      </p:pic>
      <p:pic>
        <p:nvPicPr>
          <p:cNvPr id="13" name="Picture 12"/>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526427" y="4673725"/>
            <a:ext cx="2201945" cy="1761556"/>
          </a:xfrm>
          <a:prstGeom prst="rect">
            <a:avLst/>
          </a:prstGeom>
        </p:spPr>
      </p:pic>
      <p:pic>
        <p:nvPicPr>
          <p:cNvPr id="14" name="Picture 13"/>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5374395" y="3801554"/>
            <a:ext cx="2150178" cy="1819844"/>
          </a:xfrm>
          <a:prstGeom prst="rect">
            <a:avLst/>
          </a:prstGeom>
        </p:spPr>
      </p:pic>
      <p:pic>
        <p:nvPicPr>
          <p:cNvPr id="15" name="Picture 14"/>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5383117" y="1919316"/>
            <a:ext cx="2154666" cy="1722073"/>
          </a:xfrm>
          <a:prstGeom prst="rect">
            <a:avLst/>
          </a:prstGeom>
        </p:spPr>
      </p:pic>
      <p:pic>
        <p:nvPicPr>
          <p:cNvPr id="16" name="Picture 15"/>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7149921" y="2890071"/>
            <a:ext cx="2198231" cy="1766229"/>
          </a:xfrm>
          <a:prstGeom prst="rect">
            <a:avLst/>
          </a:prstGeom>
        </p:spPr>
      </p:pic>
      <p:pic>
        <p:nvPicPr>
          <p:cNvPr id="17" name="Picture 16"/>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7224579" y="1023285"/>
            <a:ext cx="2021620" cy="1755507"/>
          </a:xfrm>
          <a:prstGeom prst="rect">
            <a:avLst/>
          </a:prstGeom>
        </p:spPr>
      </p:pic>
      <p:pic>
        <p:nvPicPr>
          <p:cNvPr id="18" name="Picture 17"/>
          <p:cNvPicPr>
            <a:picLocks noChangeAspect="1"/>
          </p:cNvPicPr>
          <p:nvPr/>
        </p:nvPicPr>
        <p:blipFill>
          <a:blip r:embed="rId12" cstate="print">
            <a:lum bright="70000" contrast="-70000"/>
            <a:extLst>
              <a:ext uri="{28A0092B-C50C-407E-A947-70E740481C1C}">
                <a14:useLocalDpi xmlns:a14="http://schemas.microsoft.com/office/drawing/2010/main" val="0"/>
              </a:ext>
            </a:extLst>
          </a:blip>
          <a:stretch>
            <a:fillRect/>
          </a:stretch>
        </p:blipFill>
        <p:spPr>
          <a:xfrm>
            <a:off x="7170595" y="4757420"/>
            <a:ext cx="2075604" cy="1667701"/>
          </a:xfrm>
          <a:prstGeom prst="rect">
            <a:avLst/>
          </a:prstGeom>
        </p:spPr>
      </p:pic>
      <p:sp>
        <p:nvSpPr>
          <p:cNvPr id="3" name="TextBox 2"/>
          <p:cNvSpPr txBox="1"/>
          <p:nvPr/>
        </p:nvSpPr>
        <p:spPr>
          <a:xfrm>
            <a:off x="3973285" y="2506886"/>
            <a:ext cx="4580406" cy="461665"/>
          </a:xfrm>
          <a:prstGeom prst="rect">
            <a:avLst/>
          </a:prstGeom>
          <a:noFill/>
        </p:spPr>
        <p:txBody>
          <a:bodyPr wrap="square" rtlCol="0">
            <a:spAutoFit/>
          </a:bodyPr>
          <a:lstStyle/>
          <a:p>
            <a:r>
              <a:rPr lang="en-US" sz="2400" b="1" dirty="0"/>
              <a:t>The standards respond to a need</a:t>
            </a:r>
          </a:p>
        </p:txBody>
      </p:sp>
    </p:spTree>
    <p:extLst>
      <p:ext uri="{BB962C8B-B14F-4D97-AF65-F5344CB8AC3E}">
        <p14:creationId xmlns:p14="http://schemas.microsoft.com/office/powerpoint/2010/main" val="3020544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1" y="0"/>
            <a:ext cx="7946572" cy="584775"/>
          </a:xfrm>
          <a:prstGeom prst="rect">
            <a:avLst/>
          </a:prstGeom>
          <a:solidFill>
            <a:srgbClr val="C00000"/>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chemeClr val="bg1"/>
                </a:solidFill>
                <a:effectLst/>
                <a:uLnTx/>
                <a:uFillTx/>
                <a:latin typeface="Franklin Gothic Book" panose="020B0503020102020204" pitchFamily="34" charset="0"/>
              </a:rPr>
              <a:t>STANDARD DEVELOPMENT PRINCIPLES</a:t>
            </a:r>
          </a:p>
        </p:txBody>
      </p:sp>
      <p:pic>
        <p:nvPicPr>
          <p:cNvPr id="7" name="Picture 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759210" y="1847424"/>
            <a:ext cx="2127156" cy="1819941"/>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1399" y="891983"/>
            <a:ext cx="2236962" cy="1881247"/>
          </a:xfrm>
          <a:prstGeom prst="rect">
            <a:avLst/>
          </a:prstGeom>
        </p:spPr>
      </p:pic>
      <p:pic>
        <p:nvPicPr>
          <p:cNvPr id="9" name="Picture 8"/>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519136" y="2808061"/>
            <a:ext cx="2281489" cy="1792136"/>
          </a:xfrm>
          <a:prstGeom prst="rect">
            <a:avLst/>
          </a:prstGeom>
        </p:spPr>
      </p:pic>
      <p:pic>
        <p:nvPicPr>
          <p:cNvPr id="12" name="Picture 11"/>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1846782" y="3740893"/>
            <a:ext cx="2039584" cy="1776169"/>
          </a:xfrm>
          <a:prstGeom prst="rect">
            <a:avLst/>
          </a:prstGeom>
        </p:spPr>
      </p:pic>
      <p:pic>
        <p:nvPicPr>
          <p:cNvPr id="13" name="Picture 12"/>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526427" y="4673725"/>
            <a:ext cx="2201945" cy="1761556"/>
          </a:xfrm>
          <a:prstGeom prst="rect">
            <a:avLst/>
          </a:prstGeom>
        </p:spPr>
      </p:pic>
      <p:pic>
        <p:nvPicPr>
          <p:cNvPr id="14" name="Picture 13"/>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5374395" y="3801554"/>
            <a:ext cx="2150178" cy="1819844"/>
          </a:xfrm>
          <a:prstGeom prst="rect">
            <a:avLst/>
          </a:prstGeom>
        </p:spPr>
      </p:pic>
      <p:pic>
        <p:nvPicPr>
          <p:cNvPr id="15" name="Picture 14"/>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5383117" y="1919316"/>
            <a:ext cx="2154666" cy="1722073"/>
          </a:xfrm>
          <a:prstGeom prst="rect">
            <a:avLst/>
          </a:prstGeom>
        </p:spPr>
      </p:pic>
      <p:pic>
        <p:nvPicPr>
          <p:cNvPr id="16" name="Picture 15"/>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7149921" y="2890071"/>
            <a:ext cx="2198231" cy="1766229"/>
          </a:xfrm>
          <a:prstGeom prst="rect">
            <a:avLst/>
          </a:prstGeom>
        </p:spPr>
      </p:pic>
      <p:pic>
        <p:nvPicPr>
          <p:cNvPr id="17" name="Picture 16"/>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7224579" y="1023285"/>
            <a:ext cx="2021620" cy="1755507"/>
          </a:xfrm>
          <a:prstGeom prst="rect">
            <a:avLst/>
          </a:prstGeom>
        </p:spPr>
      </p:pic>
      <p:pic>
        <p:nvPicPr>
          <p:cNvPr id="18" name="Picture 17"/>
          <p:cNvPicPr>
            <a:picLocks noChangeAspect="1"/>
          </p:cNvPicPr>
          <p:nvPr/>
        </p:nvPicPr>
        <p:blipFill>
          <a:blip r:embed="rId12" cstate="print">
            <a:lum bright="70000" contrast="-70000"/>
            <a:extLst>
              <a:ext uri="{28A0092B-C50C-407E-A947-70E740481C1C}">
                <a14:useLocalDpi xmlns:a14="http://schemas.microsoft.com/office/drawing/2010/main" val="0"/>
              </a:ext>
            </a:extLst>
          </a:blip>
          <a:stretch>
            <a:fillRect/>
          </a:stretch>
        </p:blipFill>
        <p:spPr>
          <a:xfrm>
            <a:off x="7170595" y="4757420"/>
            <a:ext cx="2075604" cy="1667701"/>
          </a:xfrm>
          <a:prstGeom prst="rect">
            <a:avLst/>
          </a:prstGeom>
        </p:spPr>
      </p:pic>
      <p:sp>
        <p:nvSpPr>
          <p:cNvPr id="19" name="TextBox 18"/>
          <p:cNvSpPr txBox="1"/>
          <p:nvPr/>
        </p:nvSpPr>
        <p:spPr>
          <a:xfrm>
            <a:off x="5856525" y="1480806"/>
            <a:ext cx="5552680" cy="461665"/>
          </a:xfrm>
          <a:prstGeom prst="rect">
            <a:avLst/>
          </a:prstGeom>
          <a:noFill/>
        </p:spPr>
        <p:txBody>
          <a:bodyPr wrap="square" rtlCol="0">
            <a:spAutoFit/>
          </a:bodyPr>
          <a:lstStyle/>
          <a:p>
            <a:r>
              <a:rPr lang="en-US" sz="2400" b="1" dirty="0"/>
              <a:t>The standards make health care human</a:t>
            </a:r>
          </a:p>
        </p:txBody>
      </p:sp>
    </p:spTree>
    <p:extLst>
      <p:ext uri="{BB962C8B-B14F-4D97-AF65-F5344CB8AC3E}">
        <p14:creationId xmlns:p14="http://schemas.microsoft.com/office/powerpoint/2010/main" val="18646633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1" y="0"/>
            <a:ext cx="7946572" cy="584775"/>
          </a:xfrm>
          <a:prstGeom prst="rect">
            <a:avLst/>
          </a:prstGeom>
          <a:solidFill>
            <a:srgbClr val="C00000"/>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chemeClr val="bg1"/>
                </a:solidFill>
                <a:effectLst/>
                <a:uLnTx/>
                <a:uFillTx/>
                <a:latin typeface="Franklin Gothic Book" panose="020B0503020102020204" pitchFamily="34" charset="0"/>
              </a:rPr>
              <a:t>STANDARD DEVELOPMENT PRINCIPLES</a:t>
            </a:r>
          </a:p>
        </p:txBody>
      </p:sp>
      <p:pic>
        <p:nvPicPr>
          <p:cNvPr id="7" name="Picture 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759210" y="1847424"/>
            <a:ext cx="2127156" cy="1819941"/>
          </a:xfrm>
          <a:prstGeom prst="rect">
            <a:avLst/>
          </a:prstGeom>
        </p:spPr>
      </p:pic>
      <p:pic>
        <p:nvPicPr>
          <p:cNvPr id="8" name="Picture 7"/>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541399" y="891983"/>
            <a:ext cx="2236962" cy="1881247"/>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19136" y="2808061"/>
            <a:ext cx="2281489" cy="1792136"/>
          </a:xfrm>
          <a:prstGeom prst="rect">
            <a:avLst/>
          </a:prstGeom>
        </p:spPr>
      </p:pic>
      <p:pic>
        <p:nvPicPr>
          <p:cNvPr id="12" name="Picture 11"/>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1846782" y="3740893"/>
            <a:ext cx="2039584" cy="1776169"/>
          </a:xfrm>
          <a:prstGeom prst="rect">
            <a:avLst/>
          </a:prstGeom>
        </p:spPr>
      </p:pic>
      <p:pic>
        <p:nvPicPr>
          <p:cNvPr id="13" name="Picture 12"/>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526427" y="4673725"/>
            <a:ext cx="2201945" cy="1761556"/>
          </a:xfrm>
          <a:prstGeom prst="rect">
            <a:avLst/>
          </a:prstGeom>
        </p:spPr>
      </p:pic>
      <p:pic>
        <p:nvPicPr>
          <p:cNvPr id="14" name="Picture 13"/>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5374395" y="3801554"/>
            <a:ext cx="2150178" cy="1819844"/>
          </a:xfrm>
          <a:prstGeom prst="rect">
            <a:avLst/>
          </a:prstGeom>
        </p:spPr>
      </p:pic>
      <p:pic>
        <p:nvPicPr>
          <p:cNvPr id="15" name="Picture 14"/>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5383117" y="1919316"/>
            <a:ext cx="2154666" cy="1722073"/>
          </a:xfrm>
          <a:prstGeom prst="rect">
            <a:avLst/>
          </a:prstGeom>
        </p:spPr>
      </p:pic>
      <p:pic>
        <p:nvPicPr>
          <p:cNvPr id="16" name="Picture 15"/>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7149921" y="2890071"/>
            <a:ext cx="2198231" cy="1766229"/>
          </a:xfrm>
          <a:prstGeom prst="rect">
            <a:avLst/>
          </a:prstGeom>
        </p:spPr>
      </p:pic>
      <p:pic>
        <p:nvPicPr>
          <p:cNvPr id="17" name="Picture 16"/>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7224579" y="1023285"/>
            <a:ext cx="2021620" cy="1755507"/>
          </a:xfrm>
          <a:prstGeom prst="rect">
            <a:avLst/>
          </a:prstGeom>
        </p:spPr>
      </p:pic>
      <p:pic>
        <p:nvPicPr>
          <p:cNvPr id="18" name="Picture 17"/>
          <p:cNvPicPr>
            <a:picLocks noChangeAspect="1"/>
          </p:cNvPicPr>
          <p:nvPr/>
        </p:nvPicPr>
        <p:blipFill>
          <a:blip r:embed="rId12" cstate="print">
            <a:lum bright="70000" contrast="-70000"/>
            <a:extLst>
              <a:ext uri="{28A0092B-C50C-407E-A947-70E740481C1C}">
                <a14:useLocalDpi xmlns:a14="http://schemas.microsoft.com/office/drawing/2010/main" val="0"/>
              </a:ext>
            </a:extLst>
          </a:blip>
          <a:stretch>
            <a:fillRect/>
          </a:stretch>
        </p:blipFill>
        <p:spPr>
          <a:xfrm>
            <a:off x="7170595" y="4757420"/>
            <a:ext cx="2075604" cy="1667701"/>
          </a:xfrm>
          <a:prstGeom prst="rect">
            <a:avLst/>
          </a:prstGeom>
        </p:spPr>
      </p:pic>
      <p:sp>
        <p:nvSpPr>
          <p:cNvPr id="19" name="TextBox 18"/>
          <p:cNvSpPr txBox="1"/>
          <p:nvPr/>
        </p:nvSpPr>
        <p:spPr>
          <a:xfrm>
            <a:off x="5918194" y="3282336"/>
            <a:ext cx="4580406" cy="830997"/>
          </a:xfrm>
          <a:prstGeom prst="rect">
            <a:avLst/>
          </a:prstGeom>
          <a:noFill/>
        </p:spPr>
        <p:txBody>
          <a:bodyPr wrap="square" rtlCol="0">
            <a:spAutoFit/>
          </a:bodyPr>
          <a:lstStyle/>
          <a:p>
            <a:r>
              <a:rPr lang="en-US" sz="2400" b="1" dirty="0"/>
              <a:t>The standards redirect health care efforts towards a better state</a:t>
            </a:r>
          </a:p>
        </p:txBody>
      </p:sp>
    </p:spTree>
    <p:extLst>
      <p:ext uri="{BB962C8B-B14F-4D97-AF65-F5344CB8AC3E}">
        <p14:creationId xmlns:p14="http://schemas.microsoft.com/office/powerpoint/2010/main" val="1187274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1" y="0"/>
            <a:ext cx="7946572" cy="584775"/>
          </a:xfrm>
          <a:prstGeom prst="rect">
            <a:avLst/>
          </a:prstGeom>
          <a:solidFill>
            <a:srgbClr val="C00000"/>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chemeClr val="bg1"/>
                </a:solidFill>
                <a:effectLst/>
                <a:uLnTx/>
                <a:uFillTx/>
                <a:latin typeface="Franklin Gothic Book" panose="020B0503020102020204" pitchFamily="34" charset="0"/>
              </a:rPr>
              <a:t>STANDARD DEVELOPMENT PRINCIPLES</a:t>
            </a:r>
          </a:p>
        </p:txBody>
      </p:sp>
      <p:pic>
        <p:nvPicPr>
          <p:cNvPr id="7" name="Picture 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759210" y="1847424"/>
            <a:ext cx="2127156" cy="1819941"/>
          </a:xfrm>
          <a:prstGeom prst="rect">
            <a:avLst/>
          </a:prstGeom>
        </p:spPr>
      </p:pic>
      <p:pic>
        <p:nvPicPr>
          <p:cNvPr id="8" name="Picture 7"/>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541399" y="891983"/>
            <a:ext cx="2236962" cy="1881247"/>
          </a:xfrm>
          <a:prstGeom prst="rect">
            <a:avLst/>
          </a:prstGeom>
        </p:spPr>
      </p:pic>
      <p:pic>
        <p:nvPicPr>
          <p:cNvPr id="9" name="Picture 8"/>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519136" y="2808061"/>
            <a:ext cx="2281489" cy="1792136"/>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6782" y="3740893"/>
            <a:ext cx="2039584" cy="1776169"/>
          </a:xfrm>
          <a:prstGeom prst="rect">
            <a:avLst/>
          </a:prstGeom>
        </p:spPr>
      </p:pic>
      <p:pic>
        <p:nvPicPr>
          <p:cNvPr id="13" name="Picture 12"/>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526427" y="4673725"/>
            <a:ext cx="2201945" cy="1761556"/>
          </a:xfrm>
          <a:prstGeom prst="rect">
            <a:avLst/>
          </a:prstGeom>
        </p:spPr>
      </p:pic>
      <p:pic>
        <p:nvPicPr>
          <p:cNvPr id="14" name="Picture 13"/>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5374395" y="3801554"/>
            <a:ext cx="2150178" cy="1819844"/>
          </a:xfrm>
          <a:prstGeom prst="rect">
            <a:avLst/>
          </a:prstGeom>
        </p:spPr>
      </p:pic>
      <p:pic>
        <p:nvPicPr>
          <p:cNvPr id="15" name="Picture 14"/>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5383117" y="1919316"/>
            <a:ext cx="2154666" cy="1722073"/>
          </a:xfrm>
          <a:prstGeom prst="rect">
            <a:avLst/>
          </a:prstGeom>
        </p:spPr>
      </p:pic>
      <p:pic>
        <p:nvPicPr>
          <p:cNvPr id="16" name="Picture 15"/>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7149921" y="2890071"/>
            <a:ext cx="2198231" cy="1766229"/>
          </a:xfrm>
          <a:prstGeom prst="rect">
            <a:avLst/>
          </a:prstGeom>
        </p:spPr>
      </p:pic>
      <p:pic>
        <p:nvPicPr>
          <p:cNvPr id="17" name="Picture 16"/>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7224579" y="1023285"/>
            <a:ext cx="2021620" cy="1755507"/>
          </a:xfrm>
          <a:prstGeom prst="rect">
            <a:avLst/>
          </a:prstGeom>
        </p:spPr>
      </p:pic>
      <p:pic>
        <p:nvPicPr>
          <p:cNvPr id="18" name="Picture 17"/>
          <p:cNvPicPr>
            <a:picLocks noChangeAspect="1"/>
          </p:cNvPicPr>
          <p:nvPr/>
        </p:nvPicPr>
        <p:blipFill>
          <a:blip r:embed="rId12" cstate="print">
            <a:lum bright="70000" contrast="-70000"/>
            <a:extLst>
              <a:ext uri="{28A0092B-C50C-407E-A947-70E740481C1C}">
                <a14:useLocalDpi xmlns:a14="http://schemas.microsoft.com/office/drawing/2010/main" val="0"/>
              </a:ext>
            </a:extLst>
          </a:blip>
          <a:stretch>
            <a:fillRect/>
          </a:stretch>
        </p:blipFill>
        <p:spPr>
          <a:xfrm>
            <a:off x="7170595" y="4757420"/>
            <a:ext cx="2075604" cy="1667701"/>
          </a:xfrm>
          <a:prstGeom prst="rect">
            <a:avLst/>
          </a:prstGeom>
        </p:spPr>
      </p:pic>
      <p:sp>
        <p:nvSpPr>
          <p:cNvPr id="19" name="TextBox 18"/>
          <p:cNvSpPr txBox="1"/>
          <p:nvPr/>
        </p:nvSpPr>
        <p:spPr>
          <a:xfrm>
            <a:off x="3971103" y="4354800"/>
            <a:ext cx="5101267" cy="461665"/>
          </a:xfrm>
          <a:prstGeom prst="rect">
            <a:avLst/>
          </a:prstGeom>
          <a:noFill/>
        </p:spPr>
        <p:txBody>
          <a:bodyPr wrap="square" rtlCol="0">
            <a:spAutoFit/>
          </a:bodyPr>
          <a:lstStyle/>
          <a:p>
            <a:r>
              <a:rPr lang="en-US" sz="2400" b="1" dirty="0"/>
              <a:t>The standards work across the system</a:t>
            </a:r>
          </a:p>
        </p:txBody>
      </p:sp>
    </p:spTree>
    <p:extLst>
      <p:ext uri="{BB962C8B-B14F-4D97-AF65-F5344CB8AC3E}">
        <p14:creationId xmlns:p14="http://schemas.microsoft.com/office/powerpoint/2010/main" val="36853586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1" y="0"/>
            <a:ext cx="7946572" cy="584775"/>
          </a:xfrm>
          <a:prstGeom prst="rect">
            <a:avLst/>
          </a:prstGeom>
          <a:solidFill>
            <a:srgbClr val="C00000"/>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chemeClr val="bg1"/>
                </a:solidFill>
                <a:effectLst/>
                <a:uLnTx/>
                <a:uFillTx/>
                <a:latin typeface="Franklin Gothic Book" panose="020B0503020102020204" pitchFamily="34" charset="0"/>
              </a:rPr>
              <a:t>STANDARD DEVELOPMENT PRINCIPLES</a:t>
            </a:r>
          </a:p>
        </p:txBody>
      </p:sp>
      <p:pic>
        <p:nvPicPr>
          <p:cNvPr id="7" name="Picture 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759210" y="1847424"/>
            <a:ext cx="2127156" cy="1819941"/>
          </a:xfrm>
          <a:prstGeom prst="rect">
            <a:avLst/>
          </a:prstGeom>
        </p:spPr>
      </p:pic>
      <p:pic>
        <p:nvPicPr>
          <p:cNvPr id="8" name="Picture 7"/>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541399" y="891983"/>
            <a:ext cx="2236962" cy="1881247"/>
          </a:xfrm>
          <a:prstGeom prst="rect">
            <a:avLst/>
          </a:prstGeom>
        </p:spPr>
      </p:pic>
      <p:pic>
        <p:nvPicPr>
          <p:cNvPr id="9" name="Picture 8"/>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519136" y="2808061"/>
            <a:ext cx="2281489" cy="1792136"/>
          </a:xfrm>
          <a:prstGeom prst="rect">
            <a:avLst/>
          </a:prstGeom>
        </p:spPr>
      </p:pic>
      <p:pic>
        <p:nvPicPr>
          <p:cNvPr id="12" name="Picture 11"/>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1846782" y="3740893"/>
            <a:ext cx="2039584" cy="1776169"/>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26427" y="4673725"/>
            <a:ext cx="2201945" cy="1761556"/>
          </a:xfrm>
          <a:prstGeom prst="rect">
            <a:avLst/>
          </a:prstGeom>
        </p:spPr>
      </p:pic>
      <p:pic>
        <p:nvPicPr>
          <p:cNvPr id="14" name="Picture 13"/>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5374395" y="3801554"/>
            <a:ext cx="2150178" cy="1819844"/>
          </a:xfrm>
          <a:prstGeom prst="rect">
            <a:avLst/>
          </a:prstGeom>
        </p:spPr>
      </p:pic>
      <p:pic>
        <p:nvPicPr>
          <p:cNvPr id="15" name="Picture 14"/>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5383117" y="1919316"/>
            <a:ext cx="2154666" cy="1722073"/>
          </a:xfrm>
          <a:prstGeom prst="rect">
            <a:avLst/>
          </a:prstGeom>
        </p:spPr>
      </p:pic>
      <p:pic>
        <p:nvPicPr>
          <p:cNvPr id="16" name="Picture 15"/>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7149921" y="2890071"/>
            <a:ext cx="2198231" cy="1766229"/>
          </a:xfrm>
          <a:prstGeom prst="rect">
            <a:avLst/>
          </a:prstGeom>
        </p:spPr>
      </p:pic>
      <p:pic>
        <p:nvPicPr>
          <p:cNvPr id="17" name="Picture 16"/>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7224579" y="1023285"/>
            <a:ext cx="2021620" cy="1755507"/>
          </a:xfrm>
          <a:prstGeom prst="rect">
            <a:avLst/>
          </a:prstGeom>
        </p:spPr>
      </p:pic>
      <p:pic>
        <p:nvPicPr>
          <p:cNvPr id="18" name="Picture 17"/>
          <p:cNvPicPr>
            <a:picLocks noChangeAspect="1"/>
          </p:cNvPicPr>
          <p:nvPr/>
        </p:nvPicPr>
        <p:blipFill>
          <a:blip r:embed="rId12" cstate="print">
            <a:lum bright="70000" contrast="-70000"/>
            <a:extLst>
              <a:ext uri="{28A0092B-C50C-407E-A947-70E740481C1C}">
                <a14:useLocalDpi xmlns:a14="http://schemas.microsoft.com/office/drawing/2010/main" val="0"/>
              </a:ext>
            </a:extLst>
          </a:blip>
          <a:stretch>
            <a:fillRect/>
          </a:stretch>
        </p:blipFill>
        <p:spPr>
          <a:xfrm>
            <a:off x="7170595" y="4757420"/>
            <a:ext cx="2075604" cy="1667701"/>
          </a:xfrm>
          <a:prstGeom prst="rect">
            <a:avLst/>
          </a:prstGeom>
        </p:spPr>
      </p:pic>
      <p:sp>
        <p:nvSpPr>
          <p:cNvPr id="19" name="TextBox 18"/>
          <p:cNvSpPr txBox="1"/>
          <p:nvPr/>
        </p:nvSpPr>
        <p:spPr>
          <a:xfrm>
            <a:off x="5918194" y="4806440"/>
            <a:ext cx="4580406" cy="1200329"/>
          </a:xfrm>
          <a:prstGeom prst="rect">
            <a:avLst/>
          </a:prstGeom>
          <a:noFill/>
        </p:spPr>
        <p:txBody>
          <a:bodyPr wrap="square" rtlCol="0">
            <a:spAutoFit/>
          </a:bodyPr>
          <a:lstStyle/>
          <a:p>
            <a:r>
              <a:rPr lang="en-US" sz="2400" b="1" dirty="0"/>
              <a:t>The standards demonstrate relevancy and pertinence to the jurisdictions where it applies</a:t>
            </a:r>
          </a:p>
        </p:txBody>
      </p:sp>
    </p:spTree>
    <p:extLst>
      <p:ext uri="{BB962C8B-B14F-4D97-AF65-F5344CB8AC3E}">
        <p14:creationId xmlns:p14="http://schemas.microsoft.com/office/powerpoint/2010/main" val="1759249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1" y="0"/>
            <a:ext cx="7946572" cy="584775"/>
          </a:xfrm>
          <a:prstGeom prst="rect">
            <a:avLst/>
          </a:prstGeom>
          <a:solidFill>
            <a:srgbClr val="C00000"/>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chemeClr val="bg1"/>
                </a:solidFill>
                <a:effectLst/>
                <a:uLnTx/>
                <a:uFillTx/>
                <a:latin typeface="Franklin Gothic Book" panose="020B0503020102020204" pitchFamily="34" charset="0"/>
              </a:rPr>
              <a:t>STANDARD DEVELOPMENT PRINCIPLES</a:t>
            </a:r>
          </a:p>
        </p:txBody>
      </p:sp>
      <p:pic>
        <p:nvPicPr>
          <p:cNvPr id="7" name="Picture 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759210" y="1847424"/>
            <a:ext cx="2127156" cy="1819941"/>
          </a:xfrm>
          <a:prstGeom prst="rect">
            <a:avLst/>
          </a:prstGeom>
        </p:spPr>
      </p:pic>
      <p:pic>
        <p:nvPicPr>
          <p:cNvPr id="8" name="Picture 7"/>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541399" y="891983"/>
            <a:ext cx="2236962" cy="1881247"/>
          </a:xfrm>
          <a:prstGeom prst="rect">
            <a:avLst/>
          </a:prstGeom>
        </p:spPr>
      </p:pic>
      <p:pic>
        <p:nvPicPr>
          <p:cNvPr id="9" name="Picture 8"/>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519136" y="2808061"/>
            <a:ext cx="2281489" cy="1792136"/>
          </a:xfrm>
          <a:prstGeom prst="rect">
            <a:avLst/>
          </a:prstGeom>
        </p:spPr>
      </p:pic>
      <p:pic>
        <p:nvPicPr>
          <p:cNvPr id="12" name="Picture 11"/>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1846782" y="3740893"/>
            <a:ext cx="2039584" cy="1776169"/>
          </a:xfrm>
          <a:prstGeom prst="rect">
            <a:avLst/>
          </a:prstGeom>
        </p:spPr>
      </p:pic>
      <p:pic>
        <p:nvPicPr>
          <p:cNvPr id="13" name="Picture 12"/>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526427" y="4673725"/>
            <a:ext cx="2201945" cy="1761556"/>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74395" y="3801554"/>
            <a:ext cx="2150178" cy="1819844"/>
          </a:xfrm>
          <a:prstGeom prst="rect">
            <a:avLst/>
          </a:prstGeom>
        </p:spPr>
      </p:pic>
      <p:pic>
        <p:nvPicPr>
          <p:cNvPr id="15" name="Picture 14"/>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5383117" y="1919316"/>
            <a:ext cx="2154666" cy="1722073"/>
          </a:xfrm>
          <a:prstGeom prst="rect">
            <a:avLst/>
          </a:prstGeom>
        </p:spPr>
      </p:pic>
      <p:pic>
        <p:nvPicPr>
          <p:cNvPr id="16" name="Picture 15"/>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7149921" y="2890071"/>
            <a:ext cx="2198231" cy="1766229"/>
          </a:xfrm>
          <a:prstGeom prst="rect">
            <a:avLst/>
          </a:prstGeom>
        </p:spPr>
      </p:pic>
      <p:pic>
        <p:nvPicPr>
          <p:cNvPr id="17" name="Picture 16"/>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7224579" y="1023285"/>
            <a:ext cx="2021620" cy="1755507"/>
          </a:xfrm>
          <a:prstGeom prst="rect">
            <a:avLst/>
          </a:prstGeom>
        </p:spPr>
      </p:pic>
      <p:pic>
        <p:nvPicPr>
          <p:cNvPr id="18" name="Picture 17"/>
          <p:cNvPicPr>
            <a:picLocks noChangeAspect="1"/>
          </p:cNvPicPr>
          <p:nvPr/>
        </p:nvPicPr>
        <p:blipFill>
          <a:blip r:embed="rId12" cstate="print">
            <a:lum bright="70000" contrast="-70000"/>
            <a:extLst>
              <a:ext uri="{28A0092B-C50C-407E-A947-70E740481C1C}">
                <a14:useLocalDpi xmlns:a14="http://schemas.microsoft.com/office/drawing/2010/main" val="0"/>
              </a:ext>
            </a:extLst>
          </a:blip>
          <a:stretch>
            <a:fillRect/>
          </a:stretch>
        </p:blipFill>
        <p:spPr>
          <a:xfrm>
            <a:off x="7170595" y="4757420"/>
            <a:ext cx="2075604" cy="1667701"/>
          </a:xfrm>
          <a:prstGeom prst="rect">
            <a:avLst/>
          </a:prstGeom>
        </p:spPr>
      </p:pic>
      <p:sp>
        <p:nvSpPr>
          <p:cNvPr id="20" name="TextBox 19"/>
          <p:cNvSpPr txBox="1"/>
          <p:nvPr/>
        </p:nvSpPr>
        <p:spPr>
          <a:xfrm>
            <a:off x="793989" y="4295977"/>
            <a:ext cx="4580406" cy="830997"/>
          </a:xfrm>
          <a:prstGeom prst="rect">
            <a:avLst/>
          </a:prstGeom>
          <a:noFill/>
        </p:spPr>
        <p:txBody>
          <a:bodyPr wrap="square" rtlCol="0">
            <a:spAutoFit/>
          </a:bodyPr>
          <a:lstStyle/>
          <a:p>
            <a:pPr algn="r"/>
            <a:r>
              <a:rPr lang="en-US" sz="2400" b="1" dirty="0"/>
              <a:t>The standards are global in content, local in implementation</a:t>
            </a:r>
          </a:p>
        </p:txBody>
      </p:sp>
    </p:spTree>
    <p:extLst>
      <p:ext uri="{BB962C8B-B14F-4D97-AF65-F5344CB8AC3E}">
        <p14:creationId xmlns:p14="http://schemas.microsoft.com/office/powerpoint/2010/main" val="3484837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1" y="0"/>
            <a:ext cx="7946572" cy="584775"/>
          </a:xfrm>
          <a:prstGeom prst="rect">
            <a:avLst/>
          </a:prstGeom>
          <a:solidFill>
            <a:srgbClr val="C00000"/>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chemeClr val="bg1"/>
                </a:solidFill>
                <a:effectLst/>
                <a:uLnTx/>
                <a:uFillTx/>
                <a:latin typeface="Franklin Gothic Book" panose="020B0503020102020204" pitchFamily="34" charset="0"/>
              </a:rPr>
              <a:t>STANDARD DEVELOPMENT PRINCIPLES</a:t>
            </a:r>
          </a:p>
        </p:txBody>
      </p:sp>
      <p:pic>
        <p:nvPicPr>
          <p:cNvPr id="7" name="Picture 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759210" y="1847424"/>
            <a:ext cx="2127156" cy="1819941"/>
          </a:xfrm>
          <a:prstGeom prst="rect">
            <a:avLst/>
          </a:prstGeom>
        </p:spPr>
      </p:pic>
      <p:pic>
        <p:nvPicPr>
          <p:cNvPr id="8" name="Picture 7"/>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541399" y="891983"/>
            <a:ext cx="2236962" cy="1881247"/>
          </a:xfrm>
          <a:prstGeom prst="rect">
            <a:avLst/>
          </a:prstGeom>
        </p:spPr>
      </p:pic>
      <p:pic>
        <p:nvPicPr>
          <p:cNvPr id="9" name="Picture 8"/>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519136" y="2808061"/>
            <a:ext cx="2281489" cy="1792136"/>
          </a:xfrm>
          <a:prstGeom prst="rect">
            <a:avLst/>
          </a:prstGeom>
        </p:spPr>
      </p:pic>
      <p:pic>
        <p:nvPicPr>
          <p:cNvPr id="12" name="Picture 11"/>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1846782" y="3740893"/>
            <a:ext cx="2039584" cy="1776169"/>
          </a:xfrm>
          <a:prstGeom prst="rect">
            <a:avLst/>
          </a:prstGeom>
        </p:spPr>
      </p:pic>
      <p:pic>
        <p:nvPicPr>
          <p:cNvPr id="13" name="Picture 12"/>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526427" y="4673725"/>
            <a:ext cx="2201945" cy="1761556"/>
          </a:xfrm>
          <a:prstGeom prst="rect">
            <a:avLst/>
          </a:prstGeom>
        </p:spPr>
      </p:pic>
      <p:pic>
        <p:nvPicPr>
          <p:cNvPr id="14" name="Picture 13"/>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5374395" y="3801554"/>
            <a:ext cx="2150178" cy="1819844"/>
          </a:xfrm>
          <a:prstGeom prst="rect">
            <a:avLst/>
          </a:prstGeom>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83117" y="1919316"/>
            <a:ext cx="2154666" cy="1722073"/>
          </a:xfrm>
          <a:prstGeom prst="rect">
            <a:avLst/>
          </a:prstGeom>
        </p:spPr>
      </p:pic>
      <p:pic>
        <p:nvPicPr>
          <p:cNvPr id="16" name="Picture 15"/>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7149921" y="2890071"/>
            <a:ext cx="2198231" cy="1766229"/>
          </a:xfrm>
          <a:prstGeom prst="rect">
            <a:avLst/>
          </a:prstGeom>
        </p:spPr>
      </p:pic>
      <p:pic>
        <p:nvPicPr>
          <p:cNvPr id="17" name="Picture 16"/>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7224579" y="1023285"/>
            <a:ext cx="2021620" cy="1755507"/>
          </a:xfrm>
          <a:prstGeom prst="rect">
            <a:avLst/>
          </a:prstGeom>
        </p:spPr>
      </p:pic>
      <p:pic>
        <p:nvPicPr>
          <p:cNvPr id="18" name="Picture 17"/>
          <p:cNvPicPr>
            <a:picLocks noChangeAspect="1"/>
          </p:cNvPicPr>
          <p:nvPr/>
        </p:nvPicPr>
        <p:blipFill>
          <a:blip r:embed="rId12" cstate="print">
            <a:lum bright="70000" contrast="-70000"/>
            <a:extLst>
              <a:ext uri="{28A0092B-C50C-407E-A947-70E740481C1C}">
                <a14:useLocalDpi xmlns:a14="http://schemas.microsoft.com/office/drawing/2010/main" val="0"/>
              </a:ext>
            </a:extLst>
          </a:blip>
          <a:stretch>
            <a:fillRect/>
          </a:stretch>
        </p:blipFill>
        <p:spPr>
          <a:xfrm>
            <a:off x="7170595" y="4757420"/>
            <a:ext cx="2075604" cy="1667701"/>
          </a:xfrm>
          <a:prstGeom prst="rect">
            <a:avLst/>
          </a:prstGeom>
        </p:spPr>
      </p:pic>
      <p:sp>
        <p:nvSpPr>
          <p:cNvPr id="19" name="TextBox 18"/>
          <p:cNvSpPr txBox="1"/>
          <p:nvPr/>
        </p:nvSpPr>
        <p:spPr>
          <a:xfrm>
            <a:off x="793989" y="2354336"/>
            <a:ext cx="4580406" cy="830997"/>
          </a:xfrm>
          <a:prstGeom prst="rect">
            <a:avLst/>
          </a:prstGeom>
          <a:noFill/>
        </p:spPr>
        <p:txBody>
          <a:bodyPr wrap="square" rtlCol="0">
            <a:spAutoFit/>
          </a:bodyPr>
          <a:lstStyle/>
          <a:p>
            <a:pPr algn="r"/>
            <a:r>
              <a:rPr lang="en-US" sz="2400" b="1" dirty="0"/>
              <a:t>The standards are developed with balanced interest in mind</a:t>
            </a:r>
          </a:p>
        </p:txBody>
      </p:sp>
    </p:spTree>
    <p:extLst>
      <p:ext uri="{BB962C8B-B14F-4D97-AF65-F5344CB8AC3E}">
        <p14:creationId xmlns:p14="http://schemas.microsoft.com/office/powerpoint/2010/main" val="25145165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1" y="0"/>
            <a:ext cx="7946572" cy="584775"/>
          </a:xfrm>
          <a:prstGeom prst="rect">
            <a:avLst/>
          </a:prstGeom>
          <a:solidFill>
            <a:srgbClr val="C00000"/>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chemeClr val="bg1"/>
                </a:solidFill>
                <a:effectLst/>
                <a:uLnTx/>
                <a:uFillTx/>
                <a:latin typeface="Franklin Gothic Book" panose="020B0503020102020204" pitchFamily="34" charset="0"/>
              </a:rPr>
              <a:t>STANDARD DEVELOPMENT PRINCIPLES</a:t>
            </a:r>
          </a:p>
        </p:txBody>
      </p:sp>
      <p:pic>
        <p:nvPicPr>
          <p:cNvPr id="7" name="Picture 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759210" y="1847424"/>
            <a:ext cx="2127156" cy="1819941"/>
          </a:xfrm>
          <a:prstGeom prst="rect">
            <a:avLst/>
          </a:prstGeom>
        </p:spPr>
      </p:pic>
      <p:pic>
        <p:nvPicPr>
          <p:cNvPr id="8" name="Picture 7"/>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541399" y="891983"/>
            <a:ext cx="2236962" cy="1881247"/>
          </a:xfrm>
          <a:prstGeom prst="rect">
            <a:avLst/>
          </a:prstGeom>
        </p:spPr>
      </p:pic>
      <p:pic>
        <p:nvPicPr>
          <p:cNvPr id="9" name="Picture 8"/>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519136" y="2808061"/>
            <a:ext cx="2281489" cy="1792136"/>
          </a:xfrm>
          <a:prstGeom prst="rect">
            <a:avLst/>
          </a:prstGeom>
        </p:spPr>
      </p:pic>
      <p:pic>
        <p:nvPicPr>
          <p:cNvPr id="12" name="Picture 11"/>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1846782" y="3740893"/>
            <a:ext cx="2039584" cy="1776169"/>
          </a:xfrm>
          <a:prstGeom prst="rect">
            <a:avLst/>
          </a:prstGeom>
        </p:spPr>
      </p:pic>
      <p:pic>
        <p:nvPicPr>
          <p:cNvPr id="13" name="Picture 12"/>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526427" y="4673725"/>
            <a:ext cx="2201945" cy="1761556"/>
          </a:xfrm>
          <a:prstGeom prst="rect">
            <a:avLst/>
          </a:prstGeom>
        </p:spPr>
      </p:pic>
      <p:pic>
        <p:nvPicPr>
          <p:cNvPr id="14" name="Picture 13"/>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5374395" y="3801554"/>
            <a:ext cx="2150178" cy="1819844"/>
          </a:xfrm>
          <a:prstGeom prst="rect">
            <a:avLst/>
          </a:prstGeom>
        </p:spPr>
      </p:pic>
      <p:pic>
        <p:nvPicPr>
          <p:cNvPr id="15" name="Picture 14"/>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5383117" y="1919316"/>
            <a:ext cx="2154666" cy="1722073"/>
          </a:xfrm>
          <a:prstGeom prst="rect">
            <a:avLst/>
          </a:prstGeom>
        </p:spPr>
      </p:pic>
      <p:pic>
        <p:nvPicPr>
          <p:cNvPr id="16" name="Picture 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49921" y="2890071"/>
            <a:ext cx="2198231" cy="1766229"/>
          </a:xfrm>
          <a:prstGeom prst="rect">
            <a:avLst/>
          </a:prstGeom>
        </p:spPr>
      </p:pic>
      <p:pic>
        <p:nvPicPr>
          <p:cNvPr id="17" name="Picture 16"/>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7224579" y="1023285"/>
            <a:ext cx="2021620" cy="1755507"/>
          </a:xfrm>
          <a:prstGeom prst="rect">
            <a:avLst/>
          </a:prstGeom>
        </p:spPr>
      </p:pic>
      <p:pic>
        <p:nvPicPr>
          <p:cNvPr id="18" name="Picture 17"/>
          <p:cNvPicPr>
            <a:picLocks noChangeAspect="1"/>
          </p:cNvPicPr>
          <p:nvPr/>
        </p:nvPicPr>
        <p:blipFill>
          <a:blip r:embed="rId12" cstate="print">
            <a:lum bright="70000" contrast="-70000"/>
            <a:extLst>
              <a:ext uri="{28A0092B-C50C-407E-A947-70E740481C1C}">
                <a14:useLocalDpi xmlns:a14="http://schemas.microsoft.com/office/drawing/2010/main" val="0"/>
              </a:ext>
            </a:extLst>
          </a:blip>
          <a:stretch>
            <a:fillRect/>
          </a:stretch>
        </p:blipFill>
        <p:spPr>
          <a:xfrm>
            <a:off x="7170595" y="4757420"/>
            <a:ext cx="2075604" cy="1667701"/>
          </a:xfrm>
          <a:prstGeom prst="rect">
            <a:avLst/>
          </a:prstGeom>
        </p:spPr>
      </p:pic>
      <p:sp>
        <p:nvSpPr>
          <p:cNvPr id="19" name="TextBox 18"/>
          <p:cNvSpPr txBox="1"/>
          <p:nvPr/>
        </p:nvSpPr>
        <p:spPr>
          <a:xfrm>
            <a:off x="2521233" y="3385064"/>
            <a:ext cx="4580406" cy="830997"/>
          </a:xfrm>
          <a:prstGeom prst="rect">
            <a:avLst/>
          </a:prstGeom>
          <a:noFill/>
        </p:spPr>
        <p:txBody>
          <a:bodyPr wrap="square" rtlCol="0">
            <a:spAutoFit/>
          </a:bodyPr>
          <a:lstStyle/>
          <a:p>
            <a:pPr algn="r"/>
            <a:r>
              <a:rPr lang="en-US" sz="2400" b="1" dirty="0"/>
              <a:t>The standards follow an open and transparent process</a:t>
            </a:r>
          </a:p>
        </p:txBody>
      </p:sp>
    </p:spTree>
    <p:extLst>
      <p:ext uri="{BB962C8B-B14F-4D97-AF65-F5344CB8AC3E}">
        <p14:creationId xmlns:p14="http://schemas.microsoft.com/office/powerpoint/2010/main" val="21015062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1" y="0"/>
            <a:ext cx="7946572" cy="584775"/>
          </a:xfrm>
          <a:prstGeom prst="rect">
            <a:avLst/>
          </a:prstGeom>
          <a:solidFill>
            <a:srgbClr val="C00000"/>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chemeClr val="bg1"/>
                </a:solidFill>
                <a:effectLst/>
                <a:uLnTx/>
                <a:uFillTx/>
                <a:latin typeface="Franklin Gothic Book" panose="020B0503020102020204" pitchFamily="34" charset="0"/>
              </a:rPr>
              <a:t>STANDARD DEVELOPMENT PRINCIPLES</a:t>
            </a:r>
          </a:p>
        </p:txBody>
      </p:sp>
      <p:pic>
        <p:nvPicPr>
          <p:cNvPr id="7" name="Picture 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759210" y="1847424"/>
            <a:ext cx="2127156" cy="1819941"/>
          </a:xfrm>
          <a:prstGeom prst="rect">
            <a:avLst/>
          </a:prstGeom>
        </p:spPr>
      </p:pic>
      <p:pic>
        <p:nvPicPr>
          <p:cNvPr id="8" name="Picture 7"/>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541399" y="891983"/>
            <a:ext cx="2236962" cy="1881247"/>
          </a:xfrm>
          <a:prstGeom prst="rect">
            <a:avLst/>
          </a:prstGeom>
        </p:spPr>
      </p:pic>
      <p:pic>
        <p:nvPicPr>
          <p:cNvPr id="9" name="Picture 8"/>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519136" y="2808061"/>
            <a:ext cx="2281489" cy="1792136"/>
          </a:xfrm>
          <a:prstGeom prst="rect">
            <a:avLst/>
          </a:prstGeom>
        </p:spPr>
      </p:pic>
      <p:pic>
        <p:nvPicPr>
          <p:cNvPr id="12" name="Picture 11"/>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1846782" y="3740893"/>
            <a:ext cx="2039584" cy="1776169"/>
          </a:xfrm>
          <a:prstGeom prst="rect">
            <a:avLst/>
          </a:prstGeom>
        </p:spPr>
      </p:pic>
      <p:pic>
        <p:nvPicPr>
          <p:cNvPr id="13" name="Picture 12"/>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526427" y="4673725"/>
            <a:ext cx="2201945" cy="1761556"/>
          </a:xfrm>
          <a:prstGeom prst="rect">
            <a:avLst/>
          </a:prstGeom>
        </p:spPr>
      </p:pic>
      <p:pic>
        <p:nvPicPr>
          <p:cNvPr id="14" name="Picture 13"/>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5374395" y="3801554"/>
            <a:ext cx="2150178" cy="1819844"/>
          </a:xfrm>
          <a:prstGeom prst="rect">
            <a:avLst/>
          </a:prstGeom>
        </p:spPr>
      </p:pic>
      <p:pic>
        <p:nvPicPr>
          <p:cNvPr id="15" name="Picture 14"/>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5383117" y="1919316"/>
            <a:ext cx="2154666" cy="1722073"/>
          </a:xfrm>
          <a:prstGeom prst="rect">
            <a:avLst/>
          </a:prstGeom>
        </p:spPr>
      </p:pic>
      <p:pic>
        <p:nvPicPr>
          <p:cNvPr id="16" name="Picture 15"/>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7149921" y="2890071"/>
            <a:ext cx="2198231" cy="1766229"/>
          </a:xfrm>
          <a:prstGeom prst="rect">
            <a:avLst/>
          </a:prstGeom>
        </p:spPr>
      </p:pic>
      <p:pic>
        <p:nvPicPr>
          <p:cNvPr id="17" name="Picture 1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24579" y="1023285"/>
            <a:ext cx="2021620" cy="1755507"/>
          </a:xfrm>
          <a:prstGeom prst="rect">
            <a:avLst/>
          </a:prstGeom>
        </p:spPr>
      </p:pic>
      <p:pic>
        <p:nvPicPr>
          <p:cNvPr id="18" name="Picture 17"/>
          <p:cNvPicPr>
            <a:picLocks noChangeAspect="1"/>
          </p:cNvPicPr>
          <p:nvPr/>
        </p:nvPicPr>
        <p:blipFill>
          <a:blip r:embed="rId12" cstate="print">
            <a:lum bright="70000" contrast="-70000"/>
            <a:extLst>
              <a:ext uri="{28A0092B-C50C-407E-A947-70E740481C1C}">
                <a14:useLocalDpi xmlns:a14="http://schemas.microsoft.com/office/drawing/2010/main" val="0"/>
              </a:ext>
            </a:extLst>
          </a:blip>
          <a:stretch>
            <a:fillRect/>
          </a:stretch>
        </p:blipFill>
        <p:spPr>
          <a:xfrm>
            <a:off x="7170595" y="4757420"/>
            <a:ext cx="2075604" cy="1667701"/>
          </a:xfrm>
          <a:prstGeom prst="rect">
            <a:avLst/>
          </a:prstGeom>
        </p:spPr>
      </p:pic>
      <p:sp>
        <p:nvSpPr>
          <p:cNvPr id="19" name="TextBox 18"/>
          <p:cNvSpPr txBox="1"/>
          <p:nvPr/>
        </p:nvSpPr>
        <p:spPr>
          <a:xfrm>
            <a:off x="2553293" y="1485539"/>
            <a:ext cx="4580406" cy="830997"/>
          </a:xfrm>
          <a:prstGeom prst="rect">
            <a:avLst/>
          </a:prstGeom>
          <a:noFill/>
        </p:spPr>
        <p:txBody>
          <a:bodyPr wrap="square" rtlCol="0">
            <a:spAutoFit/>
          </a:bodyPr>
          <a:lstStyle/>
          <a:p>
            <a:pPr algn="r"/>
            <a:r>
              <a:rPr lang="en-US" sz="2400" b="1" dirty="0"/>
              <a:t>The standards follow a clear and rigorous development process</a:t>
            </a:r>
          </a:p>
        </p:txBody>
      </p:sp>
    </p:spTree>
    <p:extLst>
      <p:ext uri="{BB962C8B-B14F-4D97-AF65-F5344CB8AC3E}">
        <p14:creationId xmlns:p14="http://schemas.microsoft.com/office/powerpoint/2010/main" val="1236830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1" y="0"/>
            <a:ext cx="7946572" cy="584775"/>
          </a:xfrm>
          <a:prstGeom prst="rect">
            <a:avLst/>
          </a:prstGeom>
          <a:solidFill>
            <a:srgbClr val="C00000"/>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chemeClr val="bg1"/>
                </a:solidFill>
                <a:effectLst/>
                <a:uLnTx/>
                <a:uFillTx/>
                <a:latin typeface="Franklin Gothic Book" panose="020B0503020102020204" pitchFamily="34" charset="0"/>
              </a:rPr>
              <a:t>STANDARD DEVELOPMENT PRINCIPLES</a:t>
            </a:r>
          </a:p>
        </p:txBody>
      </p:sp>
      <p:pic>
        <p:nvPicPr>
          <p:cNvPr id="7" name="Picture 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759210" y="1847424"/>
            <a:ext cx="2127156" cy="1819941"/>
          </a:xfrm>
          <a:prstGeom prst="rect">
            <a:avLst/>
          </a:prstGeom>
        </p:spPr>
      </p:pic>
      <p:pic>
        <p:nvPicPr>
          <p:cNvPr id="8" name="Picture 7"/>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541399" y="891983"/>
            <a:ext cx="2236962" cy="1881247"/>
          </a:xfrm>
          <a:prstGeom prst="rect">
            <a:avLst/>
          </a:prstGeom>
        </p:spPr>
      </p:pic>
      <p:pic>
        <p:nvPicPr>
          <p:cNvPr id="9" name="Picture 8"/>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519136" y="2808061"/>
            <a:ext cx="2281489" cy="1792136"/>
          </a:xfrm>
          <a:prstGeom prst="rect">
            <a:avLst/>
          </a:prstGeom>
        </p:spPr>
      </p:pic>
      <p:pic>
        <p:nvPicPr>
          <p:cNvPr id="12" name="Picture 11"/>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1846782" y="3740893"/>
            <a:ext cx="2039584" cy="1776169"/>
          </a:xfrm>
          <a:prstGeom prst="rect">
            <a:avLst/>
          </a:prstGeom>
        </p:spPr>
      </p:pic>
      <p:pic>
        <p:nvPicPr>
          <p:cNvPr id="13" name="Picture 12"/>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526427" y="4673725"/>
            <a:ext cx="2201945" cy="1761556"/>
          </a:xfrm>
          <a:prstGeom prst="rect">
            <a:avLst/>
          </a:prstGeom>
        </p:spPr>
      </p:pic>
      <p:pic>
        <p:nvPicPr>
          <p:cNvPr id="14" name="Picture 13"/>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5374395" y="3801554"/>
            <a:ext cx="2150178" cy="1819844"/>
          </a:xfrm>
          <a:prstGeom prst="rect">
            <a:avLst/>
          </a:prstGeom>
        </p:spPr>
      </p:pic>
      <p:pic>
        <p:nvPicPr>
          <p:cNvPr id="15" name="Picture 14"/>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5383117" y="1919316"/>
            <a:ext cx="2154666" cy="1722073"/>
          </a:xfrm>
          <a:prstGeom prst="rect">
            <a:avLst/>
          </a:prstGeom>
        </p:spPr>
      </p:pic>
      <p:pic>
        <p:nvPicPr>
          <p:cNvPr id="16" name="Picture 15"/>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7149921" y="2890071"/>
            <a:ext cx="2198231" cy="1766229"/>
          </a:xfrm>
          <a:prstGeom prst="rect">
            <a:avLst/>
          </a:prstGeom>
        </p:spPr>
      </p:pic>
      <p:pic>
        <p:nvPicPr>
          <p:cNvPr id="17" name="Picture 16"/>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7224579" y="1023285"/>
            <a:ext cx="2021620" cy="1755507"/>
          </a:xfrm>
          <a:prstGeom prst="rect">
            <a:avLst/>
          </a:prstGeom>
        </p:spPr>
      </p:pic>
      <p:pic>
        <p:nvPicPr>
          <p:cNvPr id="18" name="Picture 1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170595" y="4757420"/>
            <a:ext cx="2075604" cy="1667701"/>
          </a:xfrm>
          <a:prstGeom prst="rect">
            <a:avLst/>
          </a:prstGeom>
        </p:spPr>
      </p:pic>
      <p:sp>
        <p:nvSpPr>
          <p:cNvPr id="19" name="TextBox 18"/>
          <p:cNvSpPr txBox="1"/>
          <p:nvPr/>
        </p:nvSpPr>
        <p:spPr>
          <a:xfrm>
            <a:off x="1828745" y="5139004"/>
            <a:ext cx="5243332" cy="830997"/>
          </a:xfrm>
          <a:prstGeom prst="rect">
            <a:avLst/>
          </a:prstGeom>
          <a:noFill/>
        </p:spPr>
        <p:txBody>
          <a:bodyPr wrap="square" rtlCol="0">
            <a:spAutoFit/>
          </a:bodyPr>
          <a:lstStyle/>
          <a:p>
            <a:pPr algn="r"/>
            <a:r>
              <a:rPr lang="en-US" sz="2400" b="1" dirty="0"/>
              <a:t>The standards are evidence- informed and undergo regular review</a:t>
            </a:r>
          </a:p>
        </p:txBody>
      </p:sp>
    </p:spTree>
    <p:extLst>
      <p:ext uri="{BB962C8B-B14F-4D97-AF65-F5344CB8AC3E}">
        <p14:creationId xmlns:p14="http://schemas.microsoft.com/office/powerpoint/2010/main" val="865184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3" hidden="1"/>
          <p:cNvSpPr>
            <a:spLocks noGrp="1"/>
          </p:cNvSpPr>
          <p:nvPr>
            <p:ph type="body" sz="quarter" idx="13"/>
          </p:nvPr>
        </p:nvSpPr>
        <p:spPr>
          <a:prstGeom prst="rect">
            <a:avLst/>
          </a:prstGeom>
        </p:spPr>
        <p:txBody>
          <a:bodyPr/>
          <a:lstStyle/>
          <a:p>
            <a:pPr marL="323850" indent="-323850">
              <a:lnSpc>
                <a:spcPct val="90000"/>
              </a:lnSpc>
              <a:buClr>
                <a:srgbClr val="ED1C24"/>
              </a:buClr>
            </a:pPr>
            <a:r>
              <a:rPr lang="en-CA" sz="2800" dirty="0"/>
              <a:t>Community health (e.g., treatment centres, mental health care, home care/support)</a:t>
            </a:r>
          </a:p>
          <a:p>
            <a:pPr marL="323850" indent="-323850">
              <a:lnSpc>
                <a:spcPct val="90000"/>
              </a:lnSpc>
              <a:buClr>
                <a:srgbClr val="ED1C24"/>
              </a:buClr>
            </a:pPr>
            <a:r>
              <a:rPr lang="en-CA" sz="2800" dirty="0"/>
              <a:t>Seniors’ care (long-term care homes, retirement home, assisted living facilities)</a:t>
            </a:r>
          </a:p>
          <a:p>
            <a:pPr marL="323850" indent="-323850">
              <a:lnSpc>
                <a:spcPct val="90000"/>
              </a:lnSpc>
              <a:buClr>
                <a:srgbClr val="ED1C24"/>
              </a:buClr>
            </a:pPr>
            <a:r>
              <a:rPr lang="en-CA" sz="2800" dirty="0"/>
              <a:t>Hospitals </a:t>
            </a:r>
          </a:p>
          <a:p>
            <a:pPr marL="323850" indent="-323850">
              <a:lnSpc>
                <a:spcPct val="90000"/>
              </a:lnSpc>
              <a:buClr>
                <a:srgbClr val="ED1C24"/>
              </a:buClr>
            </a:pPr>
            <a:r>
              <a:rPr lang="en-CA" sz="2800" dirty="0"/>
              <a:t>Health systems (CISSS in Québec, health authorities in other provinces)</a:t>
            </a:r>
          </a:p>
          <a:p>
            <a:pPr marL="323850" indent="-323850">
              <a:lnSpc>
                <a:spcPct val="90000"/>
              </a:lnSpc>
              <a:buClr>
                <a:srgbClr val="ED1C24"/>
              </a:buClr>
            </a:pPr>
            <a:r>
              <a:rPr lang="en-CA" sz="2800" dirty="0"/>
              <a:t>Specialty health services (e.g., labs, medical imaging centres, independent medical/surgical facilities)</a:t>
            </a:r>
          </a:p>
        </p:txBody>
      </p:sp>
      <p:grpSp>
        <p:nvGrpSpPr>
          <p:cNvPr id="9" name="Group 8"/>
          <p:cNvGrpSpPr/>
          <p:nvPr/>
        </p:nvGrpSpPr>
        <p:grpSpPr>
          <a:xfrm>
            <a:off x="6332630" y="3564334"/>
            <a:ext cx="3289228" cy="2113778"/>
            <a:chOff x="5212957" y="3819216"/>
            <a:chExt cx="3442722" cy="2197050"/>
          </a:xfrm>
        </p:grpSpPr>
        <p:sp>
          <p:nvSpPr>
            <p:cNvPr id="30" name="Rounded Rectangle 29"/>
            <p:cNvSpPr/>
            <p:nvPr/>
          </p:nvSpPr>
          <p:spPr bwMode="auto">
            <a:xfrm>
              <a:off x="5356992" y="3819216"/>
              <a:ext cx="3298687" cy="2185383"/>
            </a:xfrm>
            <a:prstGeom prst="roundRect">
              <a:avLst>
                <a:gd name="adj" fmla="val 3067"/>
              </a:avLst>
            </a:prstGeom>
            <a:solidFill>
              <a:srgbClr val="E5E2D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CA" sz="1400" kern="0" dirty="0">
                <a:solidFill>
                  <a:srgbClr val="5B5249"/>
                </a:solidFill>
                <a:latin typeface="+mj-lt"/>
              </a:endParaRPr>
            </a:p>
          </p:txBody>
        </p:sp>
        <p:pic>
          <p:nvPicPr>
            <p:cNvPr id="17414" name="Picture 6" descr="C:\Users\truj\Downloads\ambulance_cs6_MICHEL.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0558"/>
            <a:stretch/>
          </p:blipFill>
          <p:spPr bwMode="auto">
            <a:xfrm>
              <a:off x="5212957" y="3946166"/>
              <a:ext cx="3442722" cy="20701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p:cNvSpPr txBox="1"/>
          <p:nvPr/>
        </p:nvSpPr>
        <p:spPr>
          <a:xfrm>
            <a:off x="1879735" y="3222672"/>
            <a:ext cx="1805302" cy="338554"/>
          </a:xfrm>
          <a:prstGeom prst="rect">
            <a:avLst/>
          </a:prstGeom>
          <a:noFill/>
        </p:spPr>
        <p:txBody>
          <a:bodyPr wrap="none" rtlCol="0">
            <a:spAutoFit/>
          </a:bodyPr>
          <a:lstStyle>
            <a:defPPr>
              <a:defRPr lang="en-US"/>
            </a:defPPr>
            <a:lvl1pPr>
              <a:defRPr sz="1600" b="1" i="1">
                <a:solidFill>
                  <a:schemeClr val="accent1"/>
                </a:solidFill>
              </a:defRPr>
            </a:lvl1pPr>
          </a:lstStyle>
          <a:p>
            <a:r>
              <a:rPr lang="en-CA" kern="0" dirty="0">
                <a:solidFill>
                  <a:schemeClr val="tx1"/>
                </a:solidFill>
              </a:rPr>
              <a:t>Community health </a:t>
            </a:r>
          </a:p>
        </p:txBody>
      </p:sp>
      <p:sp>
        <p:nvSpPr>
          <p:cNvPr id="21" name="TextBox 20"/>
          <p:cNvSpPr txBox="1"/>
          <p:nvPr/>
        </p:nvSpPr>
        <p:spPr>
          <a:xfrm>
            <a:off x="1906891" y="5692611"/>
            <a:ext cx="1313180" cy="338554"/>
          </a:xfrm>
          <a:prstGeom prst="rect">
            <a:avLst/>
          </a:prstGeom>
          <a:noFill/>
        </p:spPr>
        <p:txBody>
          <a:bodyPr wrap="none" rtlCol="0">
            <a:spAutoFit/>
          </a:bodyPr>
          <a:lstStyle/>
          <a:p>
            <a:r>
              <a:rPr lang="en-CA" sz="1600" b="1" i="1" kern="0" dirty="0">
                <a:solidFill>
                  <a:sysClr val="windowText" lastClr="000000"/>
                </a:solidFill>
              </a:rPr>
              <a:t>Seniors’ care </a:t>
            </a:r>
          </a:p>
        </p:txBody>
      </p:sp>
      <p:sp>
        <p:nvSpPr>
          <p:cNvPr id="22" name="TextBox 21"/>
          <p:cNvSpPr txBox="1"/>
          <p:nvPr/>
        </p:nvSpPr>
        <p:spPr>
          <a:xfrm>
            <a:off x="6382465" y="3208613"/>
            <a:ext cx="969304" cy="313932"/>
          </a:xfrm>
          <a:prstGeom prst="rect">
            <a:avLst/>
          </a:prstGeom>
          <a:noFill/>
        </p:spPr>
        <p:txBody>
          <a:bodyPr wrap="none" rtlCol="0">
            <a:spAutoFit/>
          </a:bodyPr>
          <a:lstStyle/>
          <a:p>
            <a:pPr defTabSz="914350">
              <a:lnSpc>
                <a:spcPct val="90000"/>
              </a:lnSpc>
              <a:defRPr/>
            </a:pPr>
            <a:r>
              <a:rPr lang="en-CA" sz="1600" b="1" i="1" kern="0" dirty="0">
                <a:solidFill>
                  <a:sysClr val="windowText" lastClr="000000"/>
                </a:solidFill>
              </a:rPr>
              <a:t>Hospitals</a:t>
            </a:r>
          </a:p>
        </p:txBody>
      </p:sp>
      <p:sp>
        <p:nvSpPr>
          <p:cNvPr id="24" name="TextBox 23"/>
          <p:cNvSpPr txBox="1"/>
          <p:nvPr/>
        </p:nvSpPr>
        <p:spPr>
          <a:xfrm>
            <a:off x="6470244" y="5704922"/>
            <a:ext cx="2304157" cy="313932"/>
          </a:xfrm>
          <a:prstGeom prst="rect">
            <a:avLst/>
          </a:prstGeom>
          <a:noFill/>
        </p:spPr>
        <p:txBody>
          <a:bodyPr wrap="none" rtlCol="0">
            <a:spAutoFit/>
          </a:bodyPr>
          <a:lstStyle>
            <a:defPPr>
              <a:defRPr lang="en-US"/>
            </a:defPPr>
            <a:lvl1pPr defTabSz="914350">
              <a:lnSpc>
                <a:spcPct val="90000"/>
              </a:lnSpc>
              <a:defRPr sz="1600" b="1" i="1">
                <a:solidFill>
                  <a:schemeClr val="accent1"/>
                </a:solidFill>
              </a:defRPr>
            </a:lvl1pPr>
          </a:lstStyle>
          <a:p>
            <a:r>
              <a:rPr lang="en-CA" kern="0" dirty="0">
                <a:solidFill>
                  <a:schemeClr val="tx1"/>
                </a:solidFill>
              </a:rPr>
              <a:t>Specialty health services </a:t>
            </a:r>
          </a:p>
        </p:txBody>
      </p:sp>
      <p:pic>
        <p:nvPicPr>
          <p:cNvPr id="24579" name="Picture 3" descr="T:\qmentum\couple_in_residence-01.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861" t="30700" r="14739" b="7807"/>
          <a:stretch/>
        </p:blipFill>
        <p:spPr bwMode="auto">
          <a:xfrm>
            <a:off x="2071724" y="3561226"/>
            <a:ext cx="3226626" cy="2113778"/>
          </a:xfrm>
          <a:prstGeom prst="roundRect">
            <a:avLst>
              <a:gd name="adj" fmla="val 5335"/>
            </a:avLst>
          </a:prstGeom>
          <a:noFill/>
          <a:extLst>
            <a:ext uri="{909E8E84-426E-40DD-AFC4-6F175D3DCCD1}">
              <a14:hiddenFill xmlns:a14="http://schemas.microsoft.com/office/drawing/2010/main">
                <a:solidFill>
                  <a:srgbClr val="FFFFFF"/>
                </a:solidFill>
              </a14:hiddenFill>
            </a:ext>
          </a:extLst>
        </p:spPr>
      </p:pic>
      <p:sp>
        <p:nvSpPr>
          <p:cNvPr id="41" name="Title 8"/>
          <p:cNvSpPr txBox="1">
            <a:spLocks/>
          </p:cNvSpPr>
          <p:nvPr/>
        </p:nvSpPr>
        <p:spPr>
          <a:xfrm>
            <a:off x="1676400" y="114301"/>
            <a:ext cx="7772400" cy="7366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a:t>Who uses our standards?</a:t>
            </a:r>
            <a:endParaRPr lang="en-CA" sz="3200" b="1" dirty="0"/>
          </a:p>
        </p:txBody>
      </p:sp>
      <p:pic>
        <p:nvPicPr>
          <p:cNvPr id="27650" name="Picture 2" descr="T:\corporate ppt\hospital 02-01.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37" t="8237" r="5661" b="2206"/>
          <a:stretch/>
        </p:blipFill>
        <p:spPr bwMode="auto">
          <a:xfrm>
            <a:off x="6382465" y="835137"/>
            <a:ext cx="3518774" cy="2275953"/>
          </a:xfrm>
          <a:prstGeom prst="roundRect">
            <a:avLst>
              <a:gd name="adj" fmla="val 5860"/>
            </a:avLst>
          </a:prstGeom>
          <a:noFill/>
          <a:extLst>
            <a:ext uri="{909E8E84-426E-40DD-AFC4-6F175D3DCCD1}">
              <a14:hiddenFill xmlns:a14="http://schemas.microsoft.com/office/drawing/2010/main">
                <a:solidFill>
                  <a:srgbClr val="FFFFFF"/>
                </a:solidFill>
              </a14:hiddenFill>
            </a:ext>
          </a:extLst>
        </p:spPr>
      </p:pic>
      <p:pic>
        <p:nvPicPr>
          <p:cNvPr id="20482" name="Picture 2" descr="T:\corporate ppt\Nanaimo British Columbia.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1663" t="43297" r="20984" b="13270"/>
          <a:stretch/>
        </p:blipFill>
        <p:spPr bwMode="auto">
          <a:xfrm>
            <a:off x="1906892" y="850902"/>
            <a:ext cx="3655709" cy="2364523"/>
          </a:xfrm>
          <a:prstGeom prst="roundRect">
            <a:avLst>
              <a:gd name="adj" fmla="val 5369"/>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4"/>
          </p:nvPr>
        </p:nvSpPr>
        <p:spPr/>
        <p:txBody>
          <a:bodyPr/>
          <a:lstStyle/>
          <a:p>
            <a:pPr>
              <a:defRPr/>
            </a:pPr>
            <a:fld id="{38BCC231-1A8B-4F14-947E-0964086E3312}" type="slidenum">
              <a:rPr lang="en-US" altLang="en-US" sz="1800" kern="0">
                <a:solidFill>
                  <a:prstClr val="black"/>
                </a:solidFill>
              </a:rPr>
              <a:pPr>
                <a:defRPr/>
              </a:pPr>
              <a:t>3</a:t>
            </a:fld>
            <a:endParaRPr lang="en-US" altLang="en-US" sz="1800" kern="0" dirty="0">
              <a:solidFill>
                <a:prstClr val="black"/>
              </a:solidFill>
            </a:endParaRPr>
          </a:p>
        </p:txBody>
      </p:sp>
    </p:spTree>
    <p:extLst>
      <p:ext uri="{BB962C8B-B14F-4D97-AF65-F5344CB8AC3E}">
        <p14:creationId xmlns:p14="http://schemas.microsoft.com/office/powerpoint/2010/main" val="187355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4579"/>
                                        </p:tgtEl>
                                        <p:attrNameLst>
                                          <p:attrName>style.visibility</p:attrName>
                                        </p:attrNameLst>
                                      </p:cBhvr>
                                      <p:to>
                                        <p:strVal val="visible"/>
                                      </p:to>
                                    </p:set>
                                    <p:animEffect transition="in" filter="fade">
                                      <p:cBhvr>
                                        <p:cTn id="14" dur="500"/>
                                        <p:tgtEl>
                                          <p:spTgt spid="2457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1" grpId="0"/>
      <p:bldP spid="22" grpId="0"/>
      <p:bldP spid="24"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1" y="0"/>
            <a:ext cx="7946572" cy="584775"/>
          </a:xfrm>
          <a:prstGeom prst="rect">
            <a:avLst/>
          </a:prstGeom>
          <a:solidFill>
            <a:srgbClr val="C00000"/>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chemeClr val="bg1"/>
                </a:solidFill>
                <a:effectLst/>
                <a:uLnTx/>
                <a:uFillTx/>
                <a:latin typeface="Franklin Gothic Book" panose="020B0503020102020204" pitchFamily="34" charset="0"/>
              </a:rPr>
              <a:t>STANDARD DEVELOPMENT PRINCIPLES</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9210" y="1847424"/>
            <a:ext cx="2127156" cy="1819941"/>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1399" y="891983"/>
            <a:ext cx="2236962" cy="1881247"/>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19136" y="2808061"/>
            <a:ext cx="2281489" cy="1792136"/>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6782" y="3740893"/>
            <a:ext cx="2039584" cy="1776169"/>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26427" y="4673725"/>
            <a:ext cx="2201945" cy="1761556"/>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74395" y="3801554"/>
            <a:ext cx="2150178" cy="1819844"/>
          </a:xfrm>
          <a:prstGeom prst="rect">
            <a:avLst/>
          </a:prstGeom>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83117" y="1919316"/>
            <a:ext cx="2154666" cy="1722073"/>
          </a:xfrm>
          <a:prstGeom prst="rect">
            <a:avLst/>
          </a:prstGeom>
        </p:spPr>
      </p:pic>
      <p:pic>
        <p:nvPicPr>
          <p:cNvPr id="16" name="Picture 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49921" y="2890071"/>
            <a:ext cx="2198231" cy="1766229"/>
          </a:xfrm>
          <a:prstGeom prst="rect">
            <a:avLst/>
          </a:prstGeom>
        </p:spPr>
      </p:pic>
      <p:pic>
        <p:nvPicPr>
          <p:cNvPr id="17" name="Picture 1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24579" y="1023285"/>
            <a:ext cx="2021620" cy="1755507"/>
          </a:xfrm>
          <a:prstGeom prst="rect">
            <a:avLst/>
          </a:prstGeom>
        </p:spPr>
      </p:pic>
      <p:pic>
        <p:nvPicPr>
          <p:cNvPr id="18" name="Picture 1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170595" y="4757420"/>
            <a:ext cx="2075604" cy="1667701"/>
          </a:xfrm>
          <a:prstGeom prst="rect">
            <a:avLst/>
          </a:prstGeom>
        </p:spPr>
      </p:pic>
    </p:spTree>
    <p:extLst>
      <p:ext uri="{BB962C8B-B14F-4D97-AF65-F5344CB8AC3E}">
        <p14:creationId xmlns:p14="http://schemas.microsoft.com/office/powerpoint/2010/main" val="34569258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7015164" cy="584775"/>
          </a:xfrm>
          <a:prstGeom prst="rect">
            <a:avLst/>
          </a:prstGeom>
          <a:solidFill>
            <a:srgbClr val="C00000"/>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200" kern="0" dirty="0">
                <a:solidFill>
                  <a:schemeClr val="bg1"/>
                </a:solidFill>
                <a:latin typeface="Franklin Gothic Book" panose="020B0503020102020204" pitchFamily="34" charset="0"/>
              </a:rPr>
              <a:t>STANDARDS DEVELOPMENT PROCESS</a:t>
            </a:r>
            <a:endParaRPr kumimoji="0" lang="en-US" sz="3200" b="0" i="0" u="none" strike="noStrike" kern="0" cap="none" spc="0" normalizeH="0" baseline="0" noProof="0" dirty="0">
              <a:ln>
                <a:noFill/>
              </a:ln>
              <a:solidFill>
                <a:schemeClr val="bg1"/>
              </a:solidFill>
              <a:effectLst/>
              <a:uLnTx/>
              <a:uFillTx/>
              <a:latin typeface="Franklin Gothic Book" panose="020B0503020102020204" pitchFamily="34" charset="0"/>
            </a:endParaRPr>
          </a:p>
        </p:txBody>
      </p:sp>
      <p:pic>
        <p:nvPicPr>
          <p:cNvPr id="107" name="Picture 106"/>
          <p:cNvPicPr>
            <a:picLocks noChangeAspect="1"/>
          </p:cNvPicPr>
          <p:nvPr/>
        </p:nvPicPr>
        <p:blipFill rotWithShape="1">
          <a:blip r:embed="rId3">
            <a:extLst>
              <a:ext uri="{28A0092B-C50C-407E-A947-70E740481C1C}">
                <a14:useLocalDpi xmlns:a14="http://schemas.microsoft.com/office/drawing/2010/main" val="0"/>
              </a:ext>
            </a:extLst>
          </a:blip>
          <a:srcRect l="4174" t="19891" r="3123" b="42951"/>
          <a:stretch/>
        </p:blipFill>
        <p:spPr>
          <a:xfrm>
            <a:off x="79947" y="1259173"/>
            <a:ext cx="12112053" cy="3751521"/>
          </a:xfrm>
          <a:prstGeom prst="rect">
            <a:avLst/>
          </a:prstGeom>
        </p:spPr>
      </p:pic>
    </p:spTree>
    <p:extLst>
      <p:ext uri="{BB962C8B-B14F-4D97-AF65-F5344CB8AC3E}">
        <p14:creationId xmlns:p14="http://schemas.microsoft.com/office/powerpoint/2010/main" val="27634082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0" y="0"/>
            <a:ext cx="7042484" cy="584775"/>
          </a:xfrm>
          <a:prstGeom prst="rect">
            <a:avLst/>
          </a:prstGeom>
          <a:solidFill>
            <a:srgbClr val="C00000"/>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chemeClr val="bg1"/>
                </a:solidFill>
                <a:effectLst/>
                <a:uLnTx/>
                <a:uFillTx/>
                <a:latin typeface="Franklin Gothic Book" panose="020B0503020102020204" pitchFamily="34" charset="0"/>
              </a:rPr>
              <a:t>STANDARD MAINTENANCE</a:t>
            </a:r>
          </a:p>
        </p:txBody>
      </p:sp>
      <p:sp>
        <p:nvSpPr>
          <p:cNvPr id="4" name="Flowchart: Process 3"/>
          <p:cNvSpPr/>
          <p:nvPr/>
        </p:nvSpPr>
        <p:spPr>
          <a:xfrm>
            <a:off x="6222121" y="3178517"/>
            <a:ext cx="3540369" cy="2801815"/>
          </a:xfrm>
          <a:prstGeom prst="flowChartProcess">
            <a:avLst/>
          </a:prstGeom>
          <a:solidFill>
            <a:schemeClr val="bg1">
              <a:lumMod val="85000"/>
            </a:schemeClr>
          </a:solidFill>
          <a:ln w="57150">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rPr>
              <a:t>Periodic Maintenance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chemeClr val="tx1"/>
              </a:solidFill>
              <a:effectLst/>
              <a:uLnTx/>
              <a:uFillTx/>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chemeClr val="tx1"/>
                </a:solidFill>
                <a:effectLst/>
                <a:uLnTx/>
                <a:uFillTx/>
              </a:rPr>
              <a:t>Standards on subject matter area with occasional new developments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chemeClr val="tx1"/>
                </a:solidFill>
                <a:effectLst/>
                <a:uLnTx/>
                <a:uFillTx/>
              </a:rPr>
              <a:t>Frequency of review has to be established in Stage 00 but at least every five years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sp>
        <p:nvSpPr>
          <p:cNvPr id="30" name="Flowchart: Process 29"/>
          <p:cNvSpPr/>
          <p:nvPr/>
        </p:nvSpPr>
        <p:spPr>
          <a:xfrm>
            <a:off x="2253551" y="3178517"/>
            <a:ext cx="3540369" cy="2801815"/>
          </a:xfrm>
          <a:prstGeom prst="flowChartProcess">
            <a:avLst/>
          </a:prstGeom>
          <a:solidFill>
            <a:schemeClr val="bg1">
              <a:lumMod val="85000"/>
            </a:schemeClr>
          </a:solidFill>
          <a:ln w="57150">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rPr>
              <a:t>Continuous Maintenance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chemeClr val="tx1"/>
              </a:solidFill>
              <a:effectLst/>
              <a:uLnTx/>
              <a:uFillTx/>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chemeClr val="tx1"/>
                </a:solidFill>
                <a:effectLst/>
                <a:uLnTx/>
                <a:uFillTx/>
              </a:rPr>
              <a:t>Standards on subject matter area with frequent new developments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chemeClr val="tx1"/>
                </a:solidFill>
                <a:effectLst/>
                <a:uLnTx/>
                <a:uFillTx/>
              </a:rPr>
              <a:t>Frequency of review is at least every four years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sp>
        <p:nvSpPr>
          <p:cNvPr id="7" name="TextBox 6"/>
          <p:cNvSpPr txBox="1"/>
          <p:nvPr/>
        </p:nvSpPr>
        <p:spPr>
          <a:xfrm>
            <a:off x="465221" y="962526"/>
            <a:ext cx="10122568" cy="1477328"/>
          </a:xfrm>
          <a:prstGeom prst="rect">
            <a:avLst/>
          </a:prstGeom>
          <a:noFill/>
        </p:spPr>
        <p:txBody>
          <a:bodyPr wrap="square" rtlCol="0">
            <a:spAutoFit/>
          </a:bodyPr>
          <a:lstStyle/>
          <a:p>
            <a:pPr marL="342900" marR="0" lvl="0" indent="-34290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0" cap="none" spc="0" normalizeH="0" baseline="0" noProof="0" dirty="0">
                <a:ln>
                  <a:noFill/>
                </a:ln>
                <a:solidFill>
                  <a:sysClr val="windowText" lastClr="000000"/>
                </a:solidFill>
                <a:effectLst/>
                <a:uLnTx/>
                <a:uFillTx/>
              </a:rPr>
              <a:t>Purpose: keeping standards current and technically relevant</a:t>
            </a:r>
          </a:p>
          <a:p>
            <a:pPr marL="342900" marR="0" lvl="0" indent="-34290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0" cap="none" spc="0" normalizeH="0" baseline="0" noProof="0" dirty="0">
                <a:ln>
                  <a:noFill/>
                </a:ln>
                <a:solidFill>
                  <a:sysClr val="windowText" lastClr="000000"/>
                </a:solidFill>
                <a:effectLst/>
                <a:uLnTx/>
                <a:uFillTx/>
              </a:rPr>
              <a:t>Based on the standard’s subject matter area and on business need</a:t>
            </a:r>
          </a:p>
          <a:p>
            <a:pPr marL="342900" marR="0" lvl="0" indent="-34290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0" cap="none" spc="0" normalizeH="0" baseline="0" noProof="0" dirty="0">
                <a:ln>
                  <a:noFill/>
                </a:ln>
                <a:solidFill>
                  <a:sysClr val="windowText" lastClr="000000"/>
                </a:solidFill>
                <a:effectLst/>
                <a:uLnTx/>
                <a:uFillTx/>
              </a:rPr>
              <a:t>Type of maintenance is established in initial</a:t>
            </a:r>
            <a:r>
              <a:rPr kumimoji="0" lang="en-US" sz="2400" b="0" i="0" u="none" strike="noStrike" kern="0" cap="none" spc="0" normalizeH="0" noProof="0" dirty="0">
                <a:ln>
                  <a:noFill/>
                </a:ln>
                <a:solidFill>
                  <a:sysClr val="windowText" lastClr="000000"/>
                </a:solidFill>
                <a:effectLst/>
                <a:uLnTx/>
                <a:uFillTx/>
              </a:rPr>
              <a:t> stage of standard development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 </a:t>
            </a:r>
          </a:p>
        </p:txBody>
      </p:sp>
    </p:spTree>
    <p:extLst>
      <p:ext uri="{BB962C8B-B14F-4D97-AF65-F5344CB8AC3E}">
        <p14:creationId xmlns:p14="http://schemas.microsoft.com/office/powerpoint/2010/main" val="4241470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800" y="3602038"/>
            <a:ext cx="12134400" cy="824363"/>
          </a:xfrm>
        </p:spPr>
        <p:txBody>
          <a:bodyPr>
            <a:normAutofit fontScale="90000"/>
          </a:bodyPr>
          <a:lstStyle/>
          <a:p>
            <a:br>
              <a:rPr lang="en-US" sz="5400" dirty="0">
                <a:solidFill>
                  <a:schemeClr val="bg1"/>
                </a:solidFill>
                <a:latin typeface="Franklin Gothic Book" panose="020B0503020102020204" pitchFamily="34" charset="0"/>
              </a:rPr>
            </a:br>
            <a:r>
              <a:rPr lang="en-US" sz="5400" dirty="0">
                <a:solidFill>
                  <a:schemeClr val="bg1"/>
                </a:solidFill>
                <a:latin typeface="Franklin Gothic Book" panose="020B0503020102020204" pitchFamily="34" charset="0"/>
              </a:rPr>
              <a:t>Standards Licensees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4660" y="709744"/>
            <a:ext cx="4342680" cy="2136205"/>
          </a:xfrm>
          <a:prstGeom prst="rect">
            <a:avLst/>
          </a:prstGeom>
        </p:spPr>
      </p:pic>
    </p:spTree>
    <p:extLst>
      <p:ext uri="{BB962C8B-B14F-4D97-AF65-F5344CB8AC3E}">
        <p14:creationId xmlns:p14="http://schemas.microsoft.com/office/powerpoint/2010/main" val="10290565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86024" y="0"/>
            <a:ext cx="7599441" cy="6865197"/>
          </a:xfrm>
          <a:prstGeom prst="rect">
            <a:avLst/>
          </a:prstGeom>
        </p:spPr>
      </p:pic>
      <p:sp>
        <p:nvSpPr>
          <p:cNvPr id="16" name="TextBox 15"/>
          <p:cNvSpPr txBox="1"/>
          <p:nvPr/>
        </p:nvSpPr>
        <p:spPr>
          <a:xfrm>
            <a:off x="0" y="0"/>
            <a:ext cx="4214813" cy="584775"/>
          </a:xfrm>
          <a:prstGeom prst="rect">
            <a:avLst/>
          </a:prstGeom>
          <a:solidFill>
            <a:srgbClr val="C00000"/>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chemeClr val="bg1"/>
                </a:solidFill>
                <a:effectLst/>
                <a:uLnTx/>
                <a:uFillTx/>
                <a:latin typeface="Franklin Gothic Book" panose="020B0503020102020204" pitchFamily="34" charset="0"/>
              </a:rPr>
              <a:t>STANDARD LICENSEES</a:t>
            </a:r>
          </a:p>
        </p:txBody>
      </p:sp>
    </p:spTree>
    <p:extLst>
      <p:ext uri="{BB962C8B-B14F-4D97-AF65-F5344CB8AC3E}">
        <p14:creationId xmlns:p14="http://schemas.microsoft.com/office/powerpoint/2010/main" val="30017369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1904" y="406061"/>
            <a:ext cx="5746791" cy="2826899"/>
          </a:xfrm>
          <a:prstGeom prst="rect">
            <a:avLst/>
          </a:prstGeom>
        </p:spPr>
      </p:pic>
      <p:sp>
        <p:nvSpPr>
          <p:cNvPr id="4" name="TextBox 3"/>
          <p:cNvSpPr txBox="1"/>
          <p:nvPr/>
        </p:nvSpPr>
        <p:spPr>
          <a:xfrm>
            <a:off x="304008" y="4339245"/>
            <a:ext cx="11602584" cy="707886"/>
          </a:xfrm>
          <a:prstGeom prst="rect">
            <a:avLst/>
          </a:prstGeom>
          <a:solidFill>
            <a:schemeClr val="bg1">
              <a:lumMod val="65000"/>
            </a:schemeClr>
          </a:solidFill>
        </p:spPr>
        <p:txBody>
          <a:bodyPr wrap="square" rtlCol="0">
            <a:spAutoFit/>
          </a:bodyPr>
          <a:lstStyle/>
          <a:p>
            <a:pPr fontAlgn="base"/>
            <a:r>
              <a:rPr lang="en-US" sz="4000" dirty="0">
                <a:latin typeface="Franklin Gothic Book" panose="020B0503020102020204" pitchFamily="34" charset="0"/>
              </a:rPr>
              <a:t>Thank you!</a:t>
            </a:r>
          </a:p>
        </p:txBody>
      </p:sp>
    </p:spTree>
    <p:extLst>
      <p:ext uri="{BB962C8B-B14F-4D97-AF65-F5344CB8AC3E}">
        <p14:creationId xmlns:p14="http://schemas.microsoft.com/office/powerpoint/2010/main" val="947417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200" y="0"/>
            <a:ext cx="5630760" cy="584775"/>
          </a:xfrm>
          <a:prstGeom prst="rect">
            <a:avLst/>
          </a:prstGeom>
          <a:solidFill>
            <a:srgbClr val="C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Franklin Gothic Book" panose="020B0503020102020204" pitchFamily="34" charset="0"/>
                <a:ea typeface="+mn-ea"/>
                <a:cs typeface="+mn-cs"/>
              </a:rPr>
              <a:t>Where are our standards used?</a:t>
            </a:r>
          </a:p>
        </p:txBody>
      </p:sp>
      <p:sp>
        <p:nvSpPr>
          <p:cNvPr id="10" name="Rectangle 9"/>
          <p:cNvSpPr/>
          <p:nvPr/>
        </p:nvSpPr>
        <p:spPr>
          <a:xfrm>
            <a:off x="9453716" y="0"/>
            <a:ext cx="10146890" cy="584775"/>
          </a:xfrm>
          <a:prstGeom prst="rect">
            <a:avLst/>
          </a:prstGeom>
        </p:spPr>
        <p:txBody>
          <a:bodyPr wrap="square">
            <a:spAutoFit/>
          </a:bodyPr>
          <a:lstStyle/>
          <a:p>
            <a:pPr marL="571500" marR="0" lvl="0" indent="-571500" algn="l" defTabSz="914400" rtl="0" eaLnBrk="1" fontAlgn="base" latinLnBrk="0" hangingPunct="1">
              <a:lnSpc>
                <a:spcPct val="100000"/>
              </a:lnSpc>
              <a:spcBef>
                <a:spcPts val="0"/>
              </a:spcBef>
              <a:spcAft>
                <a:spcPts val="0"/>
              </a:spcAft>
              <a:buClrTx/>
              <a:buSzTx/>
              <a:buFont typeface="Courier New" panose="02070309020205020404" pitchFamily="49" charset="0"/>
              <a:buChar char="o"/>
              <a:tabLst/>
              <a:defRPr/>
            </a:pPr>
            <a:endParaRPr kumimoji="0" lang="en-US" sz="3200" b="0" i="0" u="none" strike="noStrike" kern="0" cap="none" spc="0" normalizeH="0" baseline="0" noProof="0">
              <a:ln>
                <a:noFill/>
              </a:ln>
              <a:solidFill>
                <a:prstClr val="black">
                  <a:lumMod val="95000"/>
                  <a:lumOff val="5000"/>
                </a:prstClr>
              </a:solidFill>
              <a:effectLst/>
              <a:uLnTx/>
              <a:uFillTx/>
              <a:latin typeface="Franklin Gothic Book" panose="020B0503020102020204" pitchFamily="34" charset="0"/>
              <a:ea typeface="+mn-ea"/>
              <a:cs typeface="+mn-cs"/>
            </a:endParaRPr>
          </a:p>
        </p:txBody>
      </p:sp>
      <p:sp>
        <p:nvSpPr>
          <p:cNvPr id="5" name="TextBox 4"/>
          <p:cNvSpPr txBox="1"/>
          <p:nvPr/>
        </p:nvSpPr>
        <p:spPr>
          <a:xfrm>
            <a:off x="1363436" y="1020535"/>
            <a:ext cx="72662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rPr>
              <a:t>2015</a:t>
            </a:r>
          </a:p>
        </p:txBody>
      </p:sp>
      <p:sp>
        <p:nvSpPr>
          <p:cNvPr id="24" name="TextBox 23"/>
          <p:cNvSpPr txBox="1"/>
          <p:nvPr/>
        </p:nvSpPr>
        <p:spPr>
          <a:xfrm>
            <a:off x="7124700" y="1491342"/>
            <a:ext cx="72662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rPr>
              <a:t>2016</a:t>
            </a:r>
          </a:p>
        </p:txBody>
      </p:sp>
      <p:sp>
        <p:nvSpPr>
          <p:cNvPr id="25" name="TextBox 24"/>
          <p:cNvSpPr txBox="1"/>
          <p:nvPr/>
        </p:nvSpPr>
        <p:spPr>
          <a:xfrm>
            <a:off x="3096986" y="2321377"/>
            <a:ext cx="72662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Calibri" panose="020F0502020204030204"/>
                <a:ea typeface="+mn-ea"/>
                <a:cs typeface="+mn-cs"/>
              </a:rPr>
              <a:t>2017</a:t>
            </a:r>
            <a:endParaRPr kumimoji="0" lang="en-US" sz="18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extBox 27"/>
          <p:cNvSpPr txBox="1"/>
          <p:nvPr/>
        </p:nvSpPr>
        <p:spPr>
          <a:xfrm>
            <a:off x="6794045" y="3621642"/>
            <a:ext cx="116613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Calibri" panose="020F0502020204030204"/>
                <a:ea typeface="+mn-ea"/>
                <a:cs typeface="+mn-cs"/>
              </a:rPr>
              <a:t>2018</a:t>
            </a: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b="11895"/>
          <a:stretch/>
        </p:blipFill>
        <p:spPr>
          <a:xfrm>
            <a:off x="1567899" y="1186526"/>
            <a:ext cx="8767638" cy="5793561"/>
          </a:xfrm>
          <a:prstGeom prst="rect">
            <a:avLst/>
          </a:prstGeom>
        </p:spPr>
      </p:pic>
    </p:spTree>
    <p:extLst>
      <p:ext uri="{BB962C8B-B14F-4D97-AF65-F5344CB8AC3E}">
        <p14:creationId xmlns:p14="http://schemas.microsoft.com/office/powerpoint/2010/main" val="3757325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200" y="0"/>
            <a:ext cx="5547388" cy="584775"/>
          </a:xfrm>
          <a:prstGeom prst="rect">
            <a:avLst/>
          </a:prstGeom>
          <a:solidFill>
            <a:srgbClr val="C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Franklin Gothic Book" panose="020B0503020102020204" pitchFamily="34" charset="0"/>
                <a:ea typeface="+mn-ea"/>
                <a:cs typeface="+mn-cs"/>
              </a:rPr>
              <a:t>Organizational Structure</a:t>
            </a:r>
          </a:p>
        </p:txBody>
      </p:sp>
      <p:sp>
        <p:nvSpPr>
          <p:cNvPr id="10" name="Rectangle 9"/>
          <p:cNvSpPr/>
          <p:nvPr/>
        </p:nvSpPr>
        <p:spPr>
          <a:xfrm>
            <a:off x="9453716" y="0"/>
            <a:ext cx="10146890" cy="584775"/>
          </a:xfrm>
          <a:prstGeom prst="rect">
            <a:avLst/>
          </a:prstGeom>
        </p:spPr>
        <p:txBody>
          <a:bodyPr wrap="square">
            <a:spAutoFit/>
          </a:bodyPr>
          <a:lstStyle/>
          <a:p>
            <a:pPr marL="571500" marR="0" lvl="0" indent="-571500" algn="l" defTabSz="914400" rtl="0" eaLnBrk="1" fontAlgn="base" latinLnBrk="0" hangingPunct="1">
              <a:lnSpc>
                <a:spcPct val="100000"/>
              </a:lnSpc>
              <a:spcBef>
                <a:spcPts val="0"/>
              </a:spcBef>
              <a:spcAft>
                <a:spcPts val="0"/>
              </a:spcAft>
              <a:buClrTx/>
              <a:buSzTx/>
              <a:buFont typeface="Courier New" panose="02070309020205020404" pitchFamily="49" charset="0"/>
              <a:buChar char="o"/>
              <a:tabLst/>
              <a:defRPr/>
            </a:pPr>
            <a:endParaRPr kumimoji="0" lang="en-US" sz="3200" b="0" i="0" u="none" strike="noStrike" kern="0" cap="none" spc="0" normalizeH="0" baseline="0" noProof="0">
              <a:ln>
                <a:noFill/>
              </a:ln>
              <a:solidFill>
                <a:prstClr val="black">
                  <a:lumMod val="95000"/>
                  <a:lumOff val="5000"/>
                </a:prstClr>
              </a:solidFill>
              <a:effectLst/>
              <a:uLnTx/>
              <a:uFillTx/>
              <a:latin typeface="Franklin Gothic Book" panose="020B0503020102020204" pitchFamily="34" charset="0"/>
              <a:ea typeface="+mn-ea"/>
              <a:cs typeface="+mn-cs"/>
            </a:endParaRPr>
          </a:p>
        </p:txBody>
      </p:sp>
      <p:sp>
        <p:nvSpPr>
          <p:cNvPr id="2" name="Rectangle 1"/>
          <p:cNvSpPr/>
          <p:nvPr/>
        </p:nvSpPr>
        <p:spPr>
          <a:xfrm>
            <a:off x="6018755" y="2853882"/>
            <a:ext cx="1973179" cy="12352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lumMod val="95000"/>
                    <a:lumOff val="5000"/>
                  </a:prstClr>
                </a:solidFill>
                <a:effectLst/>
                <a:uLnTx/>
                <a:uFillTx/>
                <a:latin typeface="Calibri" panose="020F0502020204030204"/>
                <a:ea typeface="+mn-ea"/>
                <a:cs typeface="+mn-cs"/>
              </a:rPr>
              <a:t>Corporate Services</a:t>
            </a:r>
          </a:p>
        </p:txBody>
      </p:sp>
      <p:sp>
        <p:nvSpPr>
          <p:cNvPr id="3" name="Rectangle: Rounded Corners 2"/>
          <p:cNvSpPr/>
          <p:nvPr/>
        </p:nvSpPr>
        <p:spPr>
          <a:xfrm>
            <a:off x="4125787" y="1100433"/>
            <a:ext cx="1892968" cy="1058779"/>
          </a:xfrm>
          <a:prstGeom prst="round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Calibri" panose="020F0502020204030204"/>
                <a:ea typeface="+mn-ea"/>
                <a:cs typeface="+mn-cs"/>
              </a:rPr>
              <a:t>HSO</a:t>
            </a:r>
          </a:p>
        </p:txBody>
      </p:sp>
      <p:sp>
        <p:nvSpPr>
          <p:cNvPr id="6" name="Rectangle: Rounded Corners 5"/>
          <p:cNvSpPr/>
          <p:nvPr/>
        </p:nvSpPr>
        <p:spPr>
          <a:xfrm>
            <a:off x="8893344" y="1106237"/>
            <a:ext cx="2731404" cy="1058779"/>
          </a:xfrm>
          <a:prstGeom prst="round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Calibri" panose="020F0502020204030204"/>
                <a:ea typeface="+mn-ea"/>
                <a:cs typeface="+mn-cs"/>
              </a:rPr>
              <a:t>ACCREDITATION CANADA</a:t>
            </a:r>
          </a:p>
        </p:txBody>
      </p:sp>
      <p:sp>
        <p:nvSpPr>
          <p:cNvPr id="8" name="Rectangle 7"/>
          <p:cNvSpPr/>
          <p:nvPr/>
        </p:nvSpPr>
        <p:spPr>
          <a:xfrm>
            <a:off x="2864387" y="2891161"/>
            <a:ext cx="1973179" cy="12352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lumMod val="95000"/>
                    <a:lumOff val="5000"/>
                  </a:prstClr>
                </a:solidFill>
                <a:effectLst/>
                <a:uLnTx/>
                <a:uFillTx/>
                <a:latin typeface="Calibri" panose="020F0502020204030204"/>
                <a:ea typeface="+mn-ea"/>
                <a:cs typeface="+mn-cs"/>
              </a:rPr>
              <a:t>Global Programs</a:t>
            </a:r>
          </a:p>
        </p:txBody>
      </p:sp>
      <p:sp>
        <p:nvSpPr>
          <p:cNvPr id="4" name="Rectangle 3"/>
          <p:cNvSpPr/>
          <p:nvPr/>
        </p:nvSpPr>
        <p:spPr>
          <a:xfrm>
            <a:off x="1896197" y="4694364"/>
            <a:ext cx="1173092" cy="61190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Standards</a:t>
            </a:r>
          </a:p>
        </p:txBody>
      </p:sp>
      <p:sp>
        <p:nvSpPr>
          <p:cNvPr id="11" name="Rectangle 10"/>
          <p:cNvSpPr/>
          <p:nvPr/>
        </p:nvSpPr>
        <p:spPr>
          <a:xfrm>
            <a:off x="9082900" y="2853882"/>
            <a:ext cx="2352292" cy="12352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lumMod val="95000"/>
                    <a:lumOff val="5000"/>
                  </a:prstClr>
                </a:solidFill>
                <a:effectLst/>
                <a:uLnTx/>
                <a:uFillTx/>
                <a:latin typeface="Calibri" panose="020F0502020204030204"/>
                <a:ea typeface="+mn-ea"/>
                <a:cs typeface="+mn-cs"/>
              </a:rPr>
              <a:t>Accreditation</a:t>
            </a:r>
          </a:p>
        </p:txBody>
      </p:sp>
      <p:sp>
        <p:nvSpPr>
          <p:cNvPr id="12" name="Rectangle 11"/>
          <p:cNvSpPr/>
          <p:nvPr/>
        </p:nvSpPr>
        <p:spPr>
          <a:xfrm>
            <a:off x="8644104" y="4581710"/>
            <a:ext cx="1606532" cy="1129554"/>
          </a:xfrm>
          <a:prstGeom prst="rect">
            <a:avLst/>
          </a:prstGeom>
          <a:solidFill>
            <a:srgbClr val="D996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lumMod val="95000"/>
                    <a:lumOff val="5000"/>
                  </a:prstClr>
                </a:solidFill>
                <a:effectLst/>
                <a:uLnTx/>
                <a:uFillTx/>
                <a:latin typeface="Calibri" panose="020F0502020204030204"/>
                <a:ea typeface="+mn-ea"/>
                <a:cs typeface="+mn-cs"/>
              </a:rPr>
              <a:t>Canadian Accreditation</a:t>
            </a:r>
          </a:p>
        </p:txBody>
      </p:sp>
      <p:sp>
        <p:nvSpPr>
          <p:cNvPr id="13" name="Rectangle 12"/>
          <p:cNvSpPr/>
          <p:nvPr/>
        </p:nvSpPr>
        <p:spPr>
          <a:xfrm>
            <a:off x="10312406" y="4581710"/>
            <a:ext cx="1696099" cy="1129554"/>
          </a:xfrm>
          <a:prstGeom prst="rect">
            <a:avLst/>
          </a:prstGeom>
          <a:solidFill>
            <a:srgbClr val="D996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lumMod val="95000"/>
                    <a:lumOff val="5000"/>
                  </a:prstClr>
                </a:solidFill>
                <a:effectLst/>
                <a:uLnTx/>
                <a:uFillTx/>
                <a:latin typeface="Calibri" panose="020F0502020204030204"/>
                <a:ea typeface="+mn-ea"/>
                <a:cs typeface="+mn-cs"/>
              </a:rPr>
              <a:t>International Accreditation</a:t>
            </a:r>
          </a:p>
        </p:txBody>
      </p:sp>
      <p:cxnSp>
        <p:nvCxnSpPr>
          <p:cNvPr id="9" name="Straight Connector 8"/>
          <p:cNvCxnSpPr>
            <a:stCxn id="3" idx="3"/>
            <a:endCxn id="6" idx="1"/>
          </p:cNvCxnSpPr>
          <p:nvPr/>
        </p:nvCxnSpPr>
        <p:spPr>
          <a:xfrm>
            <a:off x="6018755" y="1629823"/>
            <a:ext cx="2874589" cy="5804"/>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cxnSpLocks/>
            <a:stCxn id="3" idx="2"/>
            <a:endCxn id="2" idx="0"/>
          </p:cNvCxnSpPr>
          <p:nvPr/>
        </p:nvCxnSpPr>
        <p:spPr>
          <a:xfrm>
            <a:off x="5072271" y="2159212"/>
            <a:ext cx="1933074" cy="69467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endCxn id="11" idx="0"/>
          </p:cNvCxnSpPr>
          <p:nvPr/>
        </p:nvCxnSpPr>
        <p:spPr>
          <a:xfrm>
            <a:off x="10259046" y="2106109"/>
            <a:ext cx="0" cy="74777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3" idx="2"/>
            <a:endCxn id="8" idx="0"/>
          </p:cNvCxnSpPr>
          <p:nvPr/>
        </p:nvCxnSpPr>
        <p:spPr>
          <a:xfrm flipH="1">
            <a:off x="3850977" y="2159212"/>
            <a:ext cx="1221294" cy="73194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1" idx="2"/>
            <a:endCxn id="12" idx="0"/>
          </p:cNvCxnSpPr>
          <p:nvPr/>
        </p:nvCxnSpPr>
        <p:spPr>
          <a:xfrm flipH="1">
            <a:off x="9447370" y="4089124"/>
            <a:ext cx="811676" cy="4925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11" idx="2"/>
            <a:endCxn id="13" idx="0"/>
          </p:cNvCxnSpPr>
          <p:nvPr/>
        </p:nvCxnSpPr>
        <p:spPr>
          <a:xfrm>
            <a:off x="10259046" y="4089124"/>
            <a:ext cx="901410" cy="4925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2" idx="3"/>
            <a:endCxn id="11" idx="1"/>
          </p:cNvCxnSpPr>
          <p:nvPr/>
        </p:nvCxnSpPr>
        <p:spPr>
          <a:xfrm>
            <a:off x="7991934" y="3471503"/>
            <a:ext cx="1090966" cy="0"/>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2372337" y="5684980"/>
            <a:ext cx="1302745" cy="806878"/>
          </a:xfrm>
          <a:prstGeom prst="rect">
            <a:avLst/>
          </a:prstGeom>
          <a:solidFill>
            <a:srgbClr val="D996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Assessment Programs</a:t>
            </a:r>
          </a:p>
        </p:txBody>
      </p:sp>
      <p:cxnSp>
        <p:nvCxnSpPr>
          <p:cNvPr id="37" name="Straight Connector 36"/>
          <p:cNvCxnSpPr>
            <a:stCxn id="8" idx="2"/>
            <a:endCxn id="4" idx="0"/>
          </p:cNvCxnSpPr>
          <p:nvPr/>
        </p:nvCxnSpPr>
        <p:spPr>
          <a:xfrm flipH="1">
            <a:off x="2482743" y="4126403"/>
            <a:ext cx="1368234" cy="56796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cxnSpLocks/>
            <a:endCxn id="22" idx="0"/>
          </p:cNvCxnSpPr>
          <p:nvPr/>
        </p:nvCxnSpPr>
        <p:spPr>
          <a:xfrm flipH="1">
            <a:off x="3023710" y="4124949"/>
            <a:ext cx="818858" cy="156003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4019384" y="5721638"/>
            <a:ext cx="1436189" cy="733562"/>
          </a:xfrm>
          <a:prstGeom prst="rect">
            <a:avLst/>
          </a:prstGeom>
          <a:solidFill>
            <a:srgbClr val="D996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Applications</a:t>
            </a:r>
          </a:p>
        </p:txBody>
      </p:sp>
      <p:sp>
        <p:nvSpPr>
          <p:cNvPr id="30" name="Rectangle 29"/>
          <p:cNvSpPr/>
          <p:nvPr/>
        </p:nvSpPr>
        <p:spPr>
          <a:xfrm>
            <a:off x="4796930" y="4699328"/>
            <a:ext cx="1436189" cy="733562"/>
          </a:xfrm>
          <a:prstGeom prst="rect">
            <a:avLst/>
          </a:prstGeom>
          <a:solidFill>
            <a:srgbClr val="D996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Activation</a:t>
            </a:r>
          </a:p>
        </p:txBody>
      </p:sp>
      <p:cxnSp>
        <p:nvCxnSpPr>
          <p:cNvPr id="33" name="Straight Connector 32"/>
          <p:cNvCxnSpPr>
            <a:stCxn id="8" idx="2"/>
          </p:cNvCxnSpPr>
          <p:nvPr/>
        </p:nvCxnSpPr>
        <p:spPr>
          <a:xfrm>
            <a:off x="3850977" y="4126403"/>
            <a:ext cx="1108092" cy="56796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8" idx="2"/>
            <a:endCxn id="28" idx="0"/>
          </p:cNvCxnSpPr>
          <p:nvPr/>
        </p:nvCxnSpPr>
        <p:spPr>
          <a:xfrm>
            <a:off x="3850977" y="4126403"/>
            <a:ext cx="886502" cy="159523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34" idx="3"/>
            <a:endCxn id="4" idx="1"/>
          </p:cNvCxnSpPr>
          <p:nvPr/>
        </p:nvCxnSpPr>
        <p:spPr>
          <a:xfrm>
            <a:off x="1473493" y="4089124"/>
            <a:ext cx="422704" cy="911193"/>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164199" y="3783171"/>
            <a:ext cx="1309294" cy="611906"/>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Technical Committee</a:t>
            </a:r>
          </a:p>
        </p:txBody>
      </p:sp>
      <p:sp>
        <p:nvSpPr>
          <p:cNvPr id="39" name="Rectangle 38"/>
          <p:cNvSpPr/>
          <p:nvPr/>
        </p:nvSpPr>
        <p:spPr>
          <a:xfrm>
            <a:off x="159652" y="4704813"/>
            <a:ext cx="1309294" cy="611906"/>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Technical Committee</a:t>
            </a:r>
          </a:p>
        </p:txBody>
      </p:sp>
      <p:sp>
        <p:nvSpPr>
          <p:cNvPr id="40" name="Rectangle 39"/>
          <p:cNvSpPr/>
          <p:nvPr/>
        </p:nvSpPr>
        <p:spPr>
          <a:xfrm>
            <a:off x="143683" y="5623442"/>
            <a:ext cx="1309294" cy="611906"/>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Technical Committee</a:t>
            </a:r>
          </a:p>
        </p:txBody>
      </p:sp>
      <p:cxnSp>
        <p:nvCxnSpPr>
          <p:cNvPr id="41" name="Straight Connector 40"/>
          <p:cNvCxnSpPr>
            <a:stCxn id="39" idx="3"/>
            <a:endCxn id="4" idx="1"/>
          </p:cNvCxnSpPr>
          <p:nvPr/>
        </p:nvCxnSpPr>
        <p:spPr>
          <a:xfrm flipV="1">
            <a:off x="1468946" y="5000317"/>
            <a:ext cx="427251" cy="10449"/>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40" idx="3"/>
            <a:endCxn id="4" idx="1"/>
          </p:cNvCxnSpPr>
          <p:nvPr/>
        </p:nvCxnSpPr>
        <p:spPr>
          <a:xfrm flipV="1">
            <a:off x="1452977" y="5000317"/>
            <a:ext cx="443220" cy="929078"/>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6930885" y="4581710"/>
            <a:ext cx="1606532" cy="1129554"/>
          </a:xfrm>
          <a:prstGeom prst="rect">
            <a:avLst/>
          </a:prstGeom>
          <a:solidFill>
            <a:srgbClr val="D996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Education Accreditation</a:t>
            </a:r>
          </a:p>
        </p:txBody>
      </p:sp>
      <p:cxnSp>
        <p:nvCxnSpPr>
          <p:cNvPr id="44" name="Straight Connector 43"/>
          <p:cNvCxnSpPr>
            <a:stCxn id="11" idx="2"/>
          </p:cNvCxnSpPr>
          <p:nvPr/>
        </p:nvCxnSpPr>
        <p:spPr>
          <a:xfrm flipH="1">
            <a:off x="7683151" y="4089124"/>
            <a:ext cx="2575895" cy="49102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5064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0" y="0"/>
            <a:ext cx="5547388" cy="584775"/>
          </a:xfrm>
          <a:prstGeom prst="rect">
            <a:avLst/>
          </a:prstGeom>
          <a:solidFill>
            <a:srgbClr val="C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Franklin Gothic Book" panose="020B0503020102020204" pitchFamily="34" charset="0"/>
                <a:ea typeface="+mn-ea"/>
                <a:cs typeface="+mn-cs"/>
              </a:rPr>
              <a:t>Patient Partners: in our DNA</a:t>
            </a:r>
          </a:p>
        </p:txBody>
      </p:sp>
      <p:sp>
        <p:nvSpPr>
          <p:cNvPr id="10" name="Rectangle 9"/>
          <p:cNvSpPr/>
          <p:nvPr/>
        </p:nvSpPr>
        <p:spPr>
          <a:xfrm>
            <a:off x="9453716" y="0"/>
            <a:ext cx="10146890" cy="584775"/>
          </a:xfrm>
          <a:prstGeom prst="rect">
            <a:avLst/>
          </a:prstGeom>
        </p:spPr>
        <p:txBody>
          <a:bodyPr wrap="square">
            <a:spAutoFit/>
          </a:bodyPr>
          <a:lstStyle/>
          <a:p>
            <a:pPr marL="571500" marR="0" lvl="0" indent="-571500" algn="l" defTabSz="914400" rtl="0" eaLnBrk="1" fontAlgn="base" latinLnBrk="0" hangingPunct="1">
              <a:lnSpc>
                <a:spcPct val="100000"/>
              </a:lnSpc>
              <a:spcBef>
                <a:spcPts val="0"/>
              </a:spcBef>
              <a:spcAft>
                <a:spcPts val="0"/>
              </a:spcAft>
              <a:buClrTx/>
              <a:buSzTx/>
              <a:buFont typeface="Courier New" panose="02070309020205020404" pitchFamily="49" charset="0"/>
              <a:buChar char="o"/>
              <a:tabLst/>
              <a:defRPr/>
            </a:pPr>
            <a:endParaRPr kumimoji="0" lang="en-US" sz="3200" b="0" i="0" u="none" strike="noStrike" kern="0" cap="none" spc="0" normalizeH="0" baseline="0" noProof="0" dirty="0">
              <a:ln>
                <a:noFill/>
              </a:ln>
              <a:solidFill>
                <a:prstClr val="black">
                  <a:lumMod val="95000"/>
                  <a:lumOff val="5000"/>
                </a:prstClr>
              </a:solidFill>
              <a:effectLst/>
              <a:uLnTx/>
              <a:uFillTx/>
              <a:latin typeface="Franklin Gothic Book" panose="020B0503020102020204" pitchFamily="34" charset="0"/>
              <a:ea typeface="+mn-ea"/>
              <a:cs typeface="+mn-cs"/>
            </a:endParaRP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161" y="849351"/>
            <a:ext cx="11232946" cy="5731063"/>
          </a:xfrm>
          <a:prstGeom prst="rect">
            <a:avLst/>
          </a:prstGeom>
        </p:spPr>
      </p:pic>
      <p:sp>
        <p:nvSpPr>
          <p:cNvPr id="5" name="TextBox 4"/>
          <p:cNvSpPr txBox="1"/>
          <p:nvPr/>
        </p:nvSpPr>
        <p:spPr>
          <a:xfrm>
            <a:off x="1363436" y="1020535"/>
            <a:ext cx="72662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2015</a:t>
            </a:r>
          </a:p>
        </p:txBody>
      </p:sp>
      <p:sp>
        <p:nvSpPr>
          <p:cNvPr id="24" name="TextBox 23"/>
          <p:cNvSpPr txBox="1"/>
          <p:nvPr/>
        </p:nvSpPr>
        <p:spPr>
          <a:xfrm>
            <a:off x="7124700" y="1491342"/>
            <a:ext cx="72662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2016</a:t>
            </a:r>
          </a:p>
        </p:txBody>
      </p:sp>
      <p:sp>
        <p:nvSpPr>
          <p:cNvPr id="25" name="TextBox 24"/>
          <p:cNvSpPr txBox="1"/>
          <p:nvPr/>
        </p:nvSpPr>
        <p:spPr>
          <a:xfrm>
            <a:off x="3096986" y="2321377"/>
            <a:ext cx="72662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2017</a:t>
            </a: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TextBox 27"/>
          <p:cNvSpPr txBox="1"/>
          <p:nvPr/>
        </p:nvSpPr>
        <p:spPr>
          <a:xfrm>
            <a:off x="6794045" y="3621642"/>
            <a:ext cx="116613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2018</a:t>
            </a:r>
          </a:p>
        </p:txBody>
      </p:sp>
      <p:sp>
        <p:nvSpPr>
          <p:cNvPr id="14" name="TextBox 13"/>
          <p:cNvSpPr txBox="1"/>
          <p:nvPr/>
        </p:nvSpPr>
        <p:spPr>
          <a:xfrm>
            <a:off x="2204358" y="926531"/>
            <a:ext cx="161925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CFCC introduced throughout standards</a:t>
            </a:r>
          </a:p>
        </p:txBody>
      </p:sp>
      <p:sp>
        <p:nvSpPr>
          <p:cNvPr id="30" name="TextBox 29"/>
          <p:cNvSpPr txBox="1"/>
          <p:nvPr/>
        </p:nvSpPr>
        <p:spPr>
          <a:xfrm>
            <a:off x="8360230" y="1281842"/>
            <a:ext cx="161925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Patient partnership office founded</a:t>
            </a:r>
          </a:p>
        </p:txBody>
      </p:sp>
      <p:sp>
        <p:nvSpPr>
          <p:cNvPr id="31" name="TextBox 30"/>
          <p:cNvSpPr txBox="1"/>
          <p:nvPr/>
        </p:nvSpPr>
        <p:spPr>
          <a:xfrm>
            <a:off x="401161" y="2595273"/>
            <a:ext cx="192949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Patient partners on technical committees</a:t>
            </a:r>
          </a:p>
        </p:txBody>
      </p:sp>
      <p:sp>
        <p:nvSpPr>
          <p:cNvPr id="33" name="TextBox 32"/>
          <p:cNvSpPr txBox="1"/>
          <p:nvPr/>
        </p:nvSpPr>
        <p:spPr>
          <a:xfrm>
            <a:off x="8537955" y="3376328"/>
            <a:ext cx="253485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Patient surveyors methodology introduced</a:t>
            </a:r>
          </a:p>
        </p:txBody>
      </p:sp>
      <p:pic>
        <p:nvPicPr>
          <p:cNvPr id="3" name="Picture 2"/>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646856" y="3426270"/>
            <a:ext cx="1443202" cy="1443202"/>
          </a:xfrm>
          <a:prstGeom prst="rect">
            <a:avLst/>
          </a:prstGeom>
        </p:spPr>
      </p:pic>
    </p:spTree>
    <p:extLst>
      <p:ext uri="{BB962C8B-B14F-4D97-AF65-F5344CB8AC3E}">
        <p14:creationId xmlns:p14="http://schemas.microsoft.com/office/powerpoint/2010/main" val="4003297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800" y="3602038"/>
            <a:ext cx="12134400" cy="824363"/>
          </a:xfrm>
        </p:spPr>
        <p:txBody>
          <a:bodyPr>
            <a:normAutofit fontScale="90000"/>
          </a:bodyPr>
          <a:lstStyle/>
          <a:p>
            <a:br>
              <a:rPr lang="en-US" sz="5400" dirty="0">
                <a:solidFill>
                  <a:schemeClr val="bg1"/>
                </a:solidFill>
                <a:latin typeface="Franklin Gothic Book" panose="020B0503020102020204" pitchFamily="34" charset="0"/>
              </a:rPr>
            </a:br>
            <a:r>
              <a:rPr lang="en-US" sz="5400" dirty="0">
                <a:solidFill>
                  <a:schemeClr val="bg1"/>
                </a:solidFill>
                <a:latin typeface="Franklin Gothic Book" panose="020B0503020102020204" pitchFamily="34" charset="0"/>
              </a:rPr>
              <a:t>HSO Standards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4660" y="709744"/>
            <a:ext cx="4342680" cy="2136205"/>
          </a:xfrm>
          <a:prstGeom prst="rect">
            <a:avLst/>
          </a:prstGeom>
        </p:spPr>
      </p:pic>
    </p:spTree>
    <p:extLst>
      <p:ext uri="{BB962C8B-B14F-4D97-AF65-F5344CB8AC3E}">
        <p14:creationId xmlns:p14="http://schemas.microsoft.com/office/powerpoint/2010/main" val="1301835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200" y="0"/>
            <a:ext cx="5158319" cy="584775"/>
          </a:xfrm>
          <a:prstGeom prst="rect">
            <a:avLst/>
          </a:prstGeom>
          <a:solidFill>
            <a:srgbClr val="C00000"/>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200" kern="0" dirty="0">
                <a:solidFill>
                  <a:schemeClr val="bg1"/>
                </a:solidFill>
                <a:latin typeface="Franklin Gothic Book" panose="020B0503020102020204" pitchFamily="34" charset="0"/>
              </a:rPr>
              <a:t>STANDARDS</a:t>
            </a:r>
            <a:endParaRPr kumimoji="0" lang="en-US" sz="3200" b="0" i="0" u="none" strike="noStrike" kern="0" cap="none" spc="0" normalizeH="0" baseline="0" noProof="0" dirty="0">
              <a:ln>
                <a:noFill/>
              </a:ln>
              <a:solidFill>
                <a:schemeClr val="bg1"/>
              </a:solidFill>
              <a:effectLst/>
              <a:uLnTx/>
              <a:uFillTx/>
              <a:latin typeface="Franklin Gothic Book" panose="020B0503020102020204" pitchFamily="34" charset="0"/>
            </a:endParaRPr>
          </a:p>
        </p:txBody>
      </p:sp>
      <p:sp>
        <p:nvSpPr>
          <p:cNvPr id="10" name="Rectangle 9"/>
          <p:cNvSpPr/>
          <p:nvPr/>
        </p:nvSpPr>
        <p:spPr>
          <a:xfrm>
            <a:off x="9453716" y="0"/>
            <a:ext cx="10146890" cy="646331"/>
          </a:xfrm>
          <a:prstGeom prst="rect">
            <a:avLst/>
          </a:prstGeom>
        </p:spPr>
        <p:txBody>
          <a:bodyPr wrap="square">
            <a:spAutoFit/>
          </a:bodyPr>
          <a:lstStyle/>
          <a:p>
            <a:pPr marL="571500" marR="0" lvl="0" indent="-571500" defTabSz="914400" eaLnBrk="1" fontAlgn="base" latinLnBrk="0" hangingPunct="1">
              <a:lnSpc>
                <a:spcPct val="100000"/>
              </a:lnSpc>
              <a:spcBef>
                <a:spcPts val="0"/>
              </a:spcBef>
              <a:spcAft>
                <a:spcPts val="0"/>
              </a:spcAft>
              <a:buClrTx/>
              <a:buSzTx/>
              <a:buFont typeface="Courier New" panose="02070309020205020404" pitchFamily="49" charset="0"/>
              <a:buChar char="o"/>
              <a:tabLst/>
              <a:defRPr/>
            </a:pPr>
            <a:endParaRPr kumimoji="0" lang="en-US" sz="3600" b="0" i="0" u="none" strike="noStrike" kern="0" cap="none" spc="0" normalizeH="0" baseline="0" noProof="0" dirty="0">
              <a:ln>
                <a:noFill/>
              </a:ln>
              <a:solidFill>
                <a:sysClr val="windowText" lastClr="000000"/>
              </a:solidFill>
              <a:effectLst/>
              <a:uLnTx/>
              <a:uFillTx/>
              <a:latin typeface="Franklin Gothic Book" panose="020B0503020102020204" pitchFamily="34" charset="0"/>
            </a:endParaRPr>
          </a:p>
        </p:txBody>
      </p:sp>
      <p:sp>
        <p:nvSpPr>
          <p:cNvPr id="2" name="TextBox 1"/>
          <p:cNvSpPr txBox="1"/>
          <p:nvPr/>
        </p:nvSpPr>
        <p:spPr>
          <a:xfrm>
            <a:off x="1216582" y="1550181"/>
            <a:ext cx="9078685" cy="1384995"/>
          </a:xfrm>
          <a:prstGeom prst="rect">
            <a:avLst/>
          </a:prstGeom>
          <a:noFill/>
        </p:spPr>
        <p:txBody>
          <a:bodyPr wrap="square" rtlCol="0">
            <a:spAutoFit/>
          </a:bodyPr>
          <a:lstStyle/>
          <a:p>
            <a:pPr>
              <a:spcAft>
                <a:spcPts val="600"/>
              </a:spcAft>
            </a:pPr>
            <a:r>
              <a:rPr lang="en-US" sz="2800" i="1" dirty="0"/>
              <a:t>“HSO strives to build standards that unleash the power and potential of people around the world who share our passion for achieving quality health services for all.” </a:t>
            </a:r>
            <a:endParaRPr lang="en-US" sz="4000" i="1" dirty="0"/>
          </a:p>
        </p:txBody>
      </p:sp>
      <p:sp>
        <p:nvSpPr>
          <p:cNvPr id="5" name="TextBox 4"/>
          <p:cNvSpPr txBox="1"/>
          <p:nvPr/>
        </p:nvSpPr>
        <p:spPr>
          <a:xfrm>
            <a:off x="1216582" y="3647128"/>
            <a:ext cx="6716992" cy="1969770"/>
          </a:xfrm>
          <a:prstGeom prst="rect">
            <a:avLst/>
          </a:prstGeom>
          <a:noFill/>
        </p:spPr>
        <p:txBody>
          <a:bodyPr wrap="square" rtlCol="0">
            <a:spAutoFit/>
          </a:bodyPr>
          <a:lstStyle/>
          <a:p>
            <a:pPr marL="457200" indent="-457200">
              <a:spcAft>
                <a:spcPts val="600"/>
              </a:spcAft>
              <a:buClr>
                <a:srgbClr val="C00000"/>
              </a:buClr>
              <a:buFont typeface="Arial" panose="020B0604020202020204" pitchFamily="34" charset="0"/>
              <a:buChar char="•"/>
            </a:pPr>
            <a:r>
              <a:rPr lang="en-US" sz="2800" dirty="0"/>
              <a:t>Rigorous standards development process</a:t>
            </a:r>
          </a:p>
          <a:p>
            <a:pPr marL="457200" indent="-457200">
              <a:spcAft>
                <a:spcPts val="600"/>
              </a:spcAft>
              <a:buClr>
                <a:srgbClr val="C00000"/>
              </a:buClr>
              <a:buFont typeface="Arial" panose="020B0604020202020204" pitchFamily="34" charset="0"/>
              <a:buChar char="•"/>
            </a:pPr>
            <a:r>
              <a:rPr lang="en-US" sz="2800" dirty="0"/>
              <a:t>Recognized by </a:t>
            </a:r>
            <a:r>
              <a:rPr lang="en-US" sz="2800" dirty="0" err="1"/>
              <a:t>ISQua</a:t>
            </a:r>
            <a:endParaRPr lang="en-US" sz="2800" dirty="0"/>
          </a:p>
          <a:p>
            <a:pPr marL="457200" indent="-457200">
              <a:spcAft>
                <a:spcPts val="600"/>
              </a:spcAft>
              <a:buClr>
                <a:srgbClr val="C00000"/>
              </a:buClr>
              <a:buFont typeface="Arial" panose="020B0604020202020204" pitchFamily="34" charset="0"/>
              <a:buChar char="•"/>
            </a:pPr>
            <a:r>
              <a:rPr lang="en-US" sz="2800" dirty="0"/>
              <a:t>Standards Council of Canada recognition pending</a:t>
            </a:r>
            <a:endParaRPr lang="en-US" sz="4000" dirty="0"/>
          </a:p>
        </p:txBody>
      </p:sp>
      <p:pic>
        <p:nvPicPr>
          <p:cNvPr id="4098" name="Picture 2" descr="Image result for sc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33574" y="4893677"/>
            <a:ext cx="2446116" cy="58299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isqu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91347" y="4161101"/>
            <a:ext cx="930570" cy="642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8741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3" cstate="screen">
            <a:extLst>
              <a:ext uri="{28A0092B-C50C-407E-A947-70E740481C1C}">
                <a14:useLocalDpi xmlns:a14="http://schemas.microsoft.com/office/drawing/2010/main"/>
              </a:ext>
            </a:extLst>
          </a:blip>
          <a:stretch>
            <a:fillRect/>
          </a:stretch>
        </p:blipFill>
        <p:spPr>
          <a:xfrm flipH="1">
            <a:off x="1219200" y="1188497"/>
            <a:ext cx="1680000" cy="1680000"/>
          </a:xfrm>
          <a:prstGeom prst="rect">
            <a:avLst/>
          </a:prstGeom>
        </p:spPr>
      </p:pic>
      <p:sp>
        <p:nvSpPr>
          <p:cNvPr id="5" name="TextBox 4"/>
          <p:cNvSpPr txBox="1"/>
          <p:nvPr/>
        </p:nvSpPr>
        <p:spPr>
          <a:xfrm>
            <a:off x="1007533" y="2897720"/>
            <a:ext cx="2032000" cy="379656"/>
          </a:xfrm>
          <a:prstGeom prst="rect">
            <a:avLst/>
          </a:prstGeom>
          <a:noFill/>
        </p:spPr>
        <p:txBody>
          <a:bodyPr wrap="square" rtlCol="0">
            <a:spAutoFit/>
          </a:bodyPr>
          <a:lstStyle/>
          <a:p>
            <a:pPr algn="ctr"/>
            <a:r>
              <a:rPr lang="fr-FR" sz="1867" dirty="0">
                <a:latin typeface="Arial" charset="0"/>
                <a:ea typeface="Arial" charset="0"/>
                <a:cs typeface="Arial" charset="0"/>
              </a:rPr>
              <a:t>Sécurité </a:t>
            </a:r>
            <a:endParaRPr lang="en-US" sz="1867" dirty="0">
              <a:latin typeface="Arial" charset="0"/>
              <a:ea typeface="Arial" charset="0"/>
              <a:cs typeface="Arial" charset="0"/>
            </a:endParaRPr>
          </a:p>
        </p:txBody>
      </p:sp>
      <p:pic>
        <p:nvPicPr>
          <p:cNvPr id="6" name="Picture 5"/>
          <p:cNvPicPr>
            <a:picLocks/>
          </p:cNvPicPr>
          <p:nvPr/>
        </p:nvPicPr>
        <p:blipFill>
          <a:blip r:embed="rId4" cstate="screen">
            <a:extLst>
              <a:ext uri="{28A0092B-C50C-407E-A947-70E740481C1C}">
                <a14:useLocalDpi xmlns:a14="http://schemas.microsoft.com/office/drawing/2010/main"/>
              </a:ext>
            </a:extLst>
          </a:blip>
          <a:stretch>
            <a:fillRect/>
          </a:stretch>
        </p:blipFill>
        <p:spPr>
          <a:xfrm flipH="1">
            <a:off x="3791031" y="1188496"/>
            <a:ext cx="1680000" cy="1680000"/>
          </a:xfrm>
          <a:prstGeom prst="rect">
            <a:avLst/>
          </a:prstGeom>
        </p:spPr>
      </p:pic>
      <p:pic>
        <p:nvPicPr>
          <p:cNvPr id="9" name="Picture 8"/>
          <p:cNvPicPr>
            <a:picLocks/>
          </p:cNvPicPr>
          <p:nvPr/>
        </p:nvPicPr>
        <p:blipFill>
          <a:blip r:embed="rId5" cstate="screen">
            <a:extLst>
              <a:ext uri="{28A0092B-C50C-407E-A947-70E740481C1C}">
                <a14:useLocalDpi xmlns:a14="http://schemas.microsoft.com/office/drawing/2010/main"/>
              </a:ext>
            </a:extLst>
          </a:blip>
          <a:stretch>
            <a:fillRect/>
          </a:stretch>
        </p:blipFill>
        <p:spPr>
          <a:xfrm>
            <a:off x="6393709" y="1224163"/>
            <a:ext cx="1680000" cy="1680000"/>
          </a:xfrm>
          <a:prstGeom prst="rect">
            <a:avLst/>
          </a:prstGeom>
        </p:spPr>
      </p:pic>
      <p:pic>
        <p:nvPicPr>
          <p:cNvPr id="11" name="Picture 10"/>
          <p:cNvPicPr>
            <a:picLocks/>
          </p:cNvPicPr>
          <p:nvPr/>
        </p:nvPicPr>
        <p:blipFill>
          <a:blip r:embed="rId6" cstate="screen">
            <a:extLst>
              <a:ext uri="{28A0092B-C50C-407E-A947-70E740481C1C}">
                <a14:useLocalDpi xmlns:a14="http://schemas.microsoft.com/office/drawing/2010/main"/>
              </a:ext>
            </a:extLst>
          </a:blip>
          <a:stretch>
            <a:fillRect/>
          </a:stretch>
        </p:blipFill>
        <p:spPr>
          <a:xfrm>
            <a:off x="8809860" y="1188497"/>
            <a:ext cx="1680000" cy="1680000"/>
          </a:xfrm>
          <a:prstGeom prst="rect">
            <a:avLst/>
          </a:prstGeom>
        </p:spPr>
      </p:pic>
      <p:sp>
        <p:nvSpPr>
          <p:cNvPr id="12" name="TextBox 11"/>
          <p:cNvSpPr txBox="1"/>
          <p:nvPr/>
        </p:nvSpPr>
        <p:spPr>
          <a:xfrm>
            <a:off x="3352800" y="2910896"/>
            <a:ext cx="2584499" cy="682238"/>
          </a:xfrm>
          <a:prstGeom prst="rect">
            <a:avLst/>
          </a:prstGeom>
          <a:noFill/>
        </p:spPr>
        <p:txBody>
          <a:bodyPr wrap="square" rtlCol="0">
            <a:spAutoFit/>
          </a:bodyPr>
          <a:lstStyle/>
          <a:p>
            <a:pPr algn="ctr">
              <a:lnSpc>
                <a:spcPts val="2267"/>
              </a:lnSpc>
            </a:pPr>
            <a:r>
              <a:rPr lang="fr-FR" sz="1867" dirty="0">
                <a:latin typeface="Arial" charset="0"/>
                <a:ea typeface="Arial" charset="0"/>
                <a:cs typeface="Arial" charset="0"/>
              </a:rPr>
              <a:t>Services centrés</a:t>
            </a:r>
            <a:br>
              <a:rPr lang="fr-FR" sz="1867" dirty="0">
                <a:latin typeface="Arial" charset="0"/>
                <a:ea typeface="Arial" charset="0"/>
                <a:cs typeface="Arial" charset="0"/>
              </a:rPr>
            </a:br>
            <a:r>
              <a:rPr lang="fr-FR" sz="1867" dirty="0">
                <a:latin typeface="Arial" charset="0"/>
                <a:ea typeface="Arial" charset="0"/>
                <a:cs typeface="Arial" charset="0"/>
              </a:rPr>
              <a:t>sur l'usager</a:t>
            </a:r>
            <a:endParaRPr lang="en-US" sz="1867" dirty="0">
              <a:latin typeface="Arial" charset="0"/>
              <a:ea typeface="Arial" charset="0"/>
              <a:cs typeface="Arial" charset="0"/>
            </a:endParaRPr>
          </a:p>
        </p:txBody>
      </p:sp>
      <p:sp>
        <p:nvSpPr>
          <p:cNvPr id="13" name="TextBox 12"/>
          <p:cNvSpPr txBox="1"/>
          <p:nvPr/>
        </p:nvSpPr>
        <p:spPr>
          <a:xfrm>
            <a:off x="5892801" y="2910896"/>
            <a:ext cx="2720951" cy="682238"/>
          </a:xfrm>
          <a:prstGeom prst="rect">
            <a:avLst/>
          </a:prstGeom>
          <a:noFill/>
        </p:spPr>
        <p:txBody>
          <a:bodyPr wrap="square" rtlCol="0">
            <a:spAutoFit/>
          </a:bodyPr>
          <a:lstStyle/>
          <a:p>
            <a:pPr algn="ctr">
              <a:lnSpc>
                <a:spcPts val="2267"/>
              </a:lnSpc>
            </a:pPr>
            <a:r>
              <a:rPr lang="fr-FR" sz="1867" dirty="0">
                <a:latin typeface="Arial" charset="0"/>
                <a:ea typeface="Arial" charset="0"/>
                <a:cs typeface="Arial" charset="0"/>
              </a:rPr>
              <a:t>Milieu de</a:t>
            </a:r>
            <a:br>
              <a:rPr lang="fr-FR" sz="1867" dirty="0">
                <a:latin typeface="Arial" charset="0"/>
                <a:ea typeface="Arial" charset="0"/>
                <a:cs typeface="Arial" charset="0"/>
              </a:rPr>
            </a:br>
            <a:r>
              <a:rPr lang="fr-FR" sz="1867" dirty="0">
                <a:latin typeface="Arial" charset="0"/>
                <a:ea typeface="Arial" charset="0"/>
                <a:cs typeface="Arial" charset="0"/>
              </a:rPr>
              <a:t>travail </a:t>
            </a:r>
            <a:endParaRPr lang="en-US" sz="1867" dirty="0">
              <a:latin typeface="Arial" charset="0"/>
              <a:ea typeface="Arial" charset="0"/>
              <a:cs typeface="Arial" charset="0"/>
            </a:endParaRPr>
          </a:p>
        </p:txBody>
      </p:sp>
      <p:sp>
        <p:nvSpPr>
          <p:cNvPr id="14" name="TextBox 13"/>
          <p:cNvSpPr txBox="1"/>
          <p:nvPr/>
        </p:nvSpPr>
        <p:spPr>
          <a:xfrm>
            <a:off x="8698811" y="2910896"/>
            <a:ext cx="2032000" cy="387286"/>
          </a:xfrm>
          <a:prstGeom prst="rect">
            <a:avLst/>
          </a:prstGeom>
          <a:noFill/>
        </p:spPr>
        <p:txBody>
          <a:bodyPr wrap="square" rtlCol="0">
            <a:spAutoFit/>
          </a:bodyPr>
          <a:lstStyle/>
          <a:p>
            <a:pPr algn="ctr">
              <a:lnSpc>
                <a:spcPts val="2267"/>
              </a:lnSpc>
            </a:pPr>
            <a:r>
              <a:rPr lang="fr-FR" sz="1867" dirty="0">
                <a:latin typeface="Arial" charset="0"/>
                <a:ea typeface="Arial" charset="0"/>
                <a:cs typeface="Arial" charset="0"/>
              </a:rPr>
              <a:t>Efficience</a:t>
            </a:r>
            <a:endParaRPr lang="en-US" sz="1867" dirty="0">
              <a:latin typeface="Arial" charset="0"/>
              <a:ea typeface="Arial" charset="0"/>
              <a:cs typeface="Arial" charset="0"/>
            </a:endParaRPr>
          </a:p>
        </p:txBody>
      </p:sp>
      <p:pic>
        <p:nvPicPr>
          <p:cNvPr id="24" name="Picture 23"/>
          <p:cNvPicPr>
            <a:picLocks/>
          </p:cNvPicPr>
          <p:nvPr/>
        </p:nvPicPr>
        <p:blipFill>
          <a:blip r:embed="rId7" cstate="screen">
            <a:extLst>
              <a:ext uri="{28A0092B-C50C-407E-A947-70E740481C1C}">
                <a14:useLocalDpi xmlns:a14="http://schemas.microsoft.com/office/drawing/2010/main"/>
              </a:ext>
            </a:extLst>
          </a:blip>
          <a:stretch>
            <a:fillRect/>
          </a:stretch>
        </p:blipFill>
        <p:spPr>
          <a:xfrm flipH="1">
            <a:off x="1219200" y="3745335"/>
            <a:ext cx="1680000" cy="1680000"/>
          </a:xfrm>
          <a:prstGeom prst="rect">
            <a:avLst/>
          </a:prstGeom>
        </p:spPr>
      </p:pic>
      <p:sp>
        <p:nvSpPr>
          <p:cNvPr id="25" name="TextBox 24"/>
          <p:cNvSpPr txBox="1"/>
          <p:nvPr/>
        </p:nvSpPr>
        <p:spPr>
          <a:xfrm>
            <a:off x="1007533" y="5454557"/>
            <a:ext cx="2032000" cy="379656"/>
          </a:xfrm>
          <a:prstGeom prst="rect">
            <a:avLst/>
          </a:prstGeom>
          <a:noFill/>
        </p:spPr>
        <p:txBody>
          <a:bodyPr wrap="square" rtlCol="0">
            <a:spAutoFit/>
          </a:bodyPr>
          <a:lstStyle/>
          <a:p>
            <a:pPr algn="ctr"/>
            <a:r>
              <a:rPr lang="fr-FR" sz="1867" dirty="0">
                <a:latin typeface="Arial" charset="0"/>
                <a:ea typeface="Arial" charset="0"/>
                <a:cs typeface="Arial" charset="0"/>
              </a:rPr>
              <a:t>Pertinence</a:t>
            </a:r>
            <a:endParaRPr lang="en-US" sz="1867" dirty="0">
              <a:latin typeface="Arial" charset="0"/>
              <a:ea typeface="Arial" charset="0"/>
              <a:cs typeface="Arial" charset="0"/>
            </a:endParaRPr>
          </a:p>
        </p:txBody>
      </p:sp>
      <p:pic>
        <p:nvPicPr>
          <p:cNvPr id="26" name="Picture 25"/>
          <p:cNvPicPr>
            <a:picLocks/>
          </p:cNvPicPr>
          <p:nvPr/>
        </p:nvPicPr>
        <p:blipFill>
          <a:blip r:embed="rId8" cstate="screen">
            <a:extLst>
              <a:ext uri="{28A0092B-C50C-407E-A947-70E740481C1C}">
                <a14:useLocalDpi xmlns:a14="http://schemas.microsoft.com/office/drawing/2010/main"/>
              </a:ext>
            </a:extLst>
          </a:blip>
          <a:stretch>
            <a:fillRect/>
          </a:stretch>
        </p:blipFill>
        <p:spPr>
          <a:xfrm flipH="1">
            <a:off x="3791031" y="3745333"/>
            <a:ext cx="1680000" cy="1680000"/>
          </a:xfrm>
          <a:prstGeom prst="rect">
            <a:avLst/>
          </a:prstGeom>
        </p:spPr>
      </p:pic>
      <p:pic>
        <p:nvPicPr>
          <p:cNvPr id="27" name="Picture 26"/>
          <p:cNvPicPr>
            <a:picLocks/>
          </p:cNvPicPr>
          <p:nvPr/>
        </p:nvPicPr>
        <p:blipFill>
          <a:blip r:embed="rId9" cstate="screen">
            <a:extLst>
              <a:ext uri="{28A0092B-C50C-407E-A947-70E740481C1C}">
                <a14:useLocalDpi xmlns:a14="http://schemas.microsoft.com/office/drawing/2010/main"/>
              </a:ext>
            </a:extLst>
          </a:blip>
          <a:stretch>
            <a:fillRect/>
          </a:stretch>
        </p:blipFill>
        <p:spPr>
          <a:xfrm>
            <a:off x="6393709" y="3781000"/>
            <a:ext cx="1680000" cy="1680000"/>
          </a:xfrm>
          <a:prstGeom prst="rect">
            <a:avLst/>
          </a:prstGeom>
        </p:spPr>
      </p:pic>
      <p:pic>
        <p:nvPicPr>
          <p:cNvPr id="28" name="Picture 27"/>
          <p:cNvPicPr>
            <a:picLocks/>
          </p:cNvPicPr>
          <p:nvPr/>
        </p:nvPicPr>
        <p:blipFill>
          <a:blip r:embed="rId10" cstate="screen">
            <a:extLst>
              <a:ext uri="{28A0092B-C50C-407E-A947-70E740481C1C}">
                <a14:useLocalDpi xmlns:a14="http://schemas.microsoft.com/office/drawing/2010/main"/>
              </a:ext>
            </a:extLst>
          </a:blip>
          <a:stretch>
            <a:fillRect/>
          </a:stretch>
        </p:blipFill>
        <p:spPr>
          <a:xfrm>
            <a:off x="8809860" y="3745335"/>
            <a:ext cx="1680000" cy="1680000"/>
          </a:xfrm>
          <a:prstGeom prst="rect">
            <a:avLst/>
          </a:prstGeom>
        </p:spPr>
      </p:pic>
      <p:sp>
        <p:nvSpPr>
          <p:cNvPr id="29" name="TextBox 28"/>
          <p:cNvSpPr txBox="1"/>
          <p:nvPr/>
        </p:nvSpPr>
        <p:spPr>
          <a:xfrm>
            <a:off x="3352800" y="5467734"/>
            <a:ext cx="2584499" cy="387286"/>
          </a:xfrm>
          <a:prstGeom prst="rect">
            <a:avLst/>
          </a:prstGeom>
          <a:noFill/>
        </p:spPr>
        <p:txBody>
          <a:bodyPr wrap="square" rtlCol="0">
            <a:spAutoFit/>
          </a:bodyPr>
          <a:lstStyle/>
          <a:p>
            <a:pPr algn="ctr">
              <a:lnSpc>
                <a:spcPts val="2267"/>
              </a:lnSpc>
            </a:pPr>
            <a:r>
              <a:rPr lang="fr-FR" sz="1867" dirty="0">
                <a:latin typeface="Arial" charset="0"/>
                <a:ea typeface="Arial" charset="0"/>
                <a:cs typeface="Arial" charset="0"/>
              </a:rPr>
              <a:t>Accessibilité</a:t>
            </a:r>
            <a:endParaRPr lang="en-US" sz="1867" dirty="0">
              <a:latin typeface="Arial" charset="0"/>
              <a:ea typeface="Arial" charset="0"/>
              <a:cs typeface="Arial" charset="0"/>
            </a:endParaRPr>
          </a:p>
        </p:txBody>
      </p:sp>
      <p:sp>
        <p:nvSpPr>
          <p:cNvPr id="30" name="TextBox 29"/>
          <p:cNvSpPr txBox="1"/>
          <p:nvPr/>
        </p:nvSpPr>
        <p:spPr>
          <a:xfrm>
            <a:off x="6219849" y="5467734"/>
            <a:ext cx="2032000" cy="682238"/>
          </a:xfrm>
          <a:prstGeom prst="rect">
            <a:avLst/>
          </a:prstGeom>
          <a:noFill/>
        </p:spPr>
        <p:txBody>
          <a:bodyPr wrap="square" rtlCol="0">
            <a:spAutoFit/>
          </a:bodyPr>
          <a:lstStyle/>
          <a:p>
            <a:pPr algn="ctr">
              <a:lnSpc>
                <a:spcPts val="2267"/>
              </a:lnSpc>
            </a:pPr>
            <a:r>
              <a:rPr lang="fr-FR" sz="1867" dirty="0">
                <a:latin typeface="Arial" charset="0"/>
                <a:ea typeface="Arial" charset="0"/>
                <a:cs typeface="Arial" charset="0"/>
              </a:rPr>
              <a:t>Accent sur la population </a:t>
            </a:r>
            <a:endParaRPr lang="en-US" sz="1867" dirty="0">
              <a:latin typeface="Arial" charset="0"/>
              <a:ea typeface="Arial" charset="0"/>
              <a:cs typeface="Arial" charset="0"/>
            </a:endParaRPr>
          </a:p>
        </p:txBody>
      </p:sp>
      <p:sp>
        <p:nvSpPr>
          <p:cNvPr id="31" name="TextBox 30"/>
          <p:cNvSpPr txBox="1"/>
          <p:nvPr/>
        </p:nvSpPr>
        <p:spPr>
          <a:xfrm>
            <a:off x="8698811" y="5467734"/>
            <a:ext cx="2032000" cy="387286"/>
          </a:xfrm>
          <a:prstGeom prst="rect">
            <a:avLst/>
          </a:prstGeom>
          <a:noFill/>
        </p:spPr>
        <p:txBody>
          <a:bodyPr wrap="square" rtlCol="0">
            <a:spAutoFit/>
          </a:bodyPr>
          <a:lstStyle/>
          <a:p>
            <a:pPr algn="ctr">
              <a:lnSpc>
                <a:spcPts val="2267"/>
              </a:lnSpc>
            </a:pPr>
            <a:r>
              <a:rPr lang="fr-FR" sz="1867" dirty="0">
                <a:latin typeface="Arial" charset="0"/>
                <a:ea typeface="Arial" charset="0"/>
                <a:cs typeface="Arial" charset="0"/>
              </a:rPr>
              <a:t>Continuité</a:t>
            </a:r>
            <a:endParaRPr lang="en-US" sz="1867" dirty="0">
              <a:latin typeface="Arial" charset="0"/>
              <a:ea typeface="Arial" charset="0"/>
              <a:cs typeface="Arial" charset="0"/>
            </a:endParaRPr>
          </a:p>
        </p:txBody>
      </p:sp>
      <p:sp>
        <p:nvSpPr>
          <p:cNvPr id="20" name="TextBox 19"/>
          <p:cNvSpPr txBox="1"/>
          <p:nvPr/>
        </p:nvSpPr>
        <p:spPr>
          <a:xfrm>
            <a:off x="-7200" y="0"/>
            <a:ext cx="5158319" cy="584775"/>
          </a:xfrm>
          <a:prstGeom prst="rect">
            <a:avLst/>
          </a:prstGeom>
          <a:solidFill>
            <a:srgbClr val="C00000"/>
          </a:solidFill>
        </p:spPr>
        <p:txBody>
          <a:bodyPr wrap="square" rtlCol="0">
            <a:spAutoFit/>
          </a:bodyPr>
          <a:lstStyle/>
          <a:p>
            <a:pPr lvl="0">
              <a:defRPr/>
            </a:pPr>
            <a:r>
              <a:rPr lang="fr-CA" sz="3200" dirty="0">
                <a:solidFill>
                  <a:schemeClr val="bg1"/>
                </a:solidFill>
              </a:rPr>
              <a:t>Cadre de la qualité</a:t>
            </a:r>
            <a:endParaRPr kumimoji="0" lang="en-US" sz="3200" b="0" i="0" u="none" strike="noStrike" kern="0" cap="none" spc="0" normalizeH="0" baseline="0" noProof="0" dirty="0">
              <a:ln>
                <a:noFill/>
              </a:ln>
              <a:solidFill>
                <a:schemeClr val="bg1"/>
              </a:solidFill>
              <a:effectLst/>
              <a:uLnTx/>
              <a:uFillTx/>
              <a:latin typeface="Franklin Gothic Book" panose="020B0503020102020204" pitchFamily="34" charset="0"/>
            </a:endParaRPr>
          </a:p>
        </p:txBody>
      </p:sp>
    </p:spTree>
    <p:extLst>
      <p:ext uri="{BB962C8B-B14F-4D97-AF65-F5344CB8AC3E}">
        <p14:creationId xmlns:p14="http://schemas.microsoft.com/office/powerpoint/2010/main" val="30794103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Inside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FD80D83C01C384CAE72B4462366ABF4" ma:contentTypeVersion="8" ma:contentTypeDescription="Create a new document." ma:contentTypeScope="" ma:versionID="dc2add117f2e5ac357dfe42c23a8e68b">
  <xsd:schema xmlns:xsd="http://www.w3.org/2001/XMLSchema" xmlns:xs="http://www.w3.org/2001/XMLSchema" xmlns:p="http://schemas.microsoft.com/office/2006/metadata/properties" xmlns:ns2="f83208d4-f6c7-48d0-856d-95bf0f7bfda9" xmlns:ns3="a6831615-3f1b-437c-a6b6-3acb3c2cc545" targetNamespace="http://schemas.microsoft.com/office/2006/metadata/properties" ma:root="true" ma:fieldsID="7cc4daca9c55ed240aff82fa4043941f" ns2:_="" ns3:_="">
    <xsd:import namespace="f83208d4-f6c7-48d0-856d-95bf0f7bfda9"/>
    <xsd:import namespace="a6831615-3f1b-437c-a6b6-3acb3c2cc545"/>
    <xsd:element name="properties">
      <xsd:complexType>
        <xsd:sequence>
          <xsd:element name="documentManagement">
            <xsd:complexType>
              <xsd:all>
                <xsd:element ref="ns2:MediaServiceMetadata" minOccurs="0"/>
                <xsd:element ref="ns2:MediaServiceFastMetadata" minOccurs="0"/>
                <xsd:element ref="ns2:MediaServiceAutoTags" minOccurs="0"/>
                <xsd:element ref="ns3:SharedWithUsers" minOccurs="0"/>
                <xsd:element ref="ns3:SharedWithDetails"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3208d4-f6c7-48d0-856d-95bf0f7bfda9"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6831615-3f1b-437c-a6b6-3acb3c2cc545" elementFormDefault="qualified">
    <xsd:import namespace="http://schemas.microsoft.com/office/2006/documentManagement/types"/>
    <xsd:import namespace="http://schemas.microsoft.com/office/infopath/2007/PartnerControls"/>
    <xsd:element name="SharedWithUsers" ma:index="11" nillable="true" ma:displayName="Shared With" ma:description="" ma:SearchPeopleOnly="false" ma:SharePointGroup="0" ma:internalName="SharedWithUsers" ma:readOnly="tru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32F6CE5-5893-43F2-91A5-E41FDF423D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83208d4-f6c7-48d0-856d-95bf0f7bfda9"/>
    <ds:schemaRef ds:uri="a6831615-3f1b-437c-a6b6-3acb3c2cc54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9D52667-D7C4-4BAF-9F13-AC87C1A385BD}">
  <ds:schemaRefs>
    <ds:schemaRef ds:uri="http://purl.org/dc/elements/1.1/"/>
    <ds:schemaRef ds:uri="http://schemas.microsoft.com/office/infopath/2007/PartnerControls"/>
    <ds:schemaRef ds:uri="http://purl.org/dc/terms/"/>
    <ds:schemaRef ds:uri="f83208d4-f6c7-48d0-856d-95bf0f7bfda9"/>
    <ds:schemaRef ds:uri="http://schemas.openxmlformats.org/package/2006/metadata/core-properties"/>
    <ds:schemaRef ds:uri="http://schemas.microsoft.com/office/2006/documentManagement/types"/>
    <ds:schemaRef ds:uri="http://schemas.microsoft.com/office/2006/metadata/properties"/>
    <ds:schemaRef ds:uri="http://purl.org/dc/dcmitype/"/>
    <ds:schemaRef ds:uri="http://www.w3.org/XML/1998/namespace"/>
  </ds:schemaRefs>
</ds:datastoreItem>
</file>

<file path=customXml/itemProps3.xml><?xml version="1.0" encoding="utf-8"?>
<ds:datastoreItem xmlns:ds="http://schemas.openxmlformats.org/officeDocument/2006/customXml" ds:itemID="{42719665-34BD-4F1F-A750-F1453CCDF24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5612</TotalTime>
  <Words>3012</Words>
  <Application>Microsoft Office PowerPoint</Application>
  <PresentationFormat>Widescreen</PresentationFormat>
  <Paragraphs>460</Paragraphs>
  <Slides>35</Slides>
  <Notes>35</Notes>
  <HiddenSlides>0</HiddenSlides>
  <MMClips>0</MMClips>
  <ScaleCrop>false</ScaleCrop>
  <HeadingPairs>
    <vt:vector size="4" baseType="variant">
      <vt:variant>
        <vt:lpstr>Theme</vt:lpstr>
      </vt:variant>
      <vt:variant>
        <vt:i4>3</vt:i4>
      </vt:variant>
      <vt:variant>
        <vt:lpstr>Slide Titles</vt:lpstr>
      </vt:variant>
      <vt:variant>
        <vt:i4>35</vt:i4>
      </vt:variant>
    </vt:vector>
  </HeadingPairs>
  <TitlesOfParts>
    <vt:vector size="38" baseType="lpstr">
      <vt:lpstr>Office Theme</vt:lpstr>
      <vt:lpstr>1_Office Theme</vt:lpstr>
      <vt:lpstr>2_Inside Slide</vt:lpstr>
      <vt:lpstr>HSO Standards</vt:lpstr>
      <vt:lpstr>PowerPoint Presentation</vt:lpstr>
      <vt:lpstr>PowerPoint Presentation</vt:lpstr>
      <vt:lpstr>PowerPoint Presentation</vt:lpstr>
      <vt:lpstr>PowerPoint Presentation</vt:lpstr>
      <vt:lpstr>PowerPoint Presentation</vt:lpstr>
      <vt:lpstr> HSO Standards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HSO Technical Committees</vt:lpstr>
      <vt:lpstr>PowerPoint Presentation</vt:lpstr>
      <vt:lpstr>PowerPoint Presentation</vt:lpstr>
      <vt:lpstr> Standard Development Principles and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Standards Licensees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UPDATE for NAME OF AUDIENCE</dc:title>
  <dc:creator>Kristina van der Veer</dc:creator>
  <cp:lastModifiedBy>Jennifer Drouin</cp:lastModifiedBy>
  <cp:revision>140</cp:revision>
  <cp:lastPrinted>2017-08-30T21:28:19Z</cp:lastPrinted>
  <dcterms:modified xsi:type="dcterms:W3CDTF">2018-10-12T17:52:12Z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0x010100AFD80D83C01C384CAE72B4462366ABF4</vt:lpwstr>
  </property>
</Properties>
</file>